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348" r:id="rId3"/>
    <p:sldId id="349" r:id="rId4"/>
    <p:sldId id="350" r:id="rId5"/>
    <p:sldId id="351" r:id="rId6"/>
    <p:sldId id="352" r:id="rId7"/>
    <p:sldId id="336" r:id="rId8"/>
    <p:sldId id="339" r:id="rId9"/>
    <p:sldId id="342" r:id="rId10"/>
    <p:sldId id="340" r:id="rId11"/>
    <p:sldId id="330" r:id="rId12"/>
    <p:sldId id="328" r:id="rId13"/>
    <p:sldId id="337" r:id="rId14"/>
    <p:sldId id="338" r:id="rId15"/>
    <p:sldId id="344" r:id="rId16"/>
    <p:sldId id="343" r:id="rId17"/>
    <p:sldId id="341" r:id="rId18"/>
    <p:sldId id="306" r:id="rId19"/>
    <p:sldId id="307" r:id="rId20"/>
    <p:sldId id="308" r:id="rId21"/>
    <p:sldId id="310" r:id="rId22"/>
    <p:sldId id="309" r:id="rId23"/>
    <p:sldId id="311" r:id="rId24"/>
    <p:sldId id="312" r:id="rId25"/>
    <p:sldId id="313" r:id="rId26"/>
    <p:sldId id="325" r:id="rId27"/>
    <p:sldId id="326" r:id="rId28"/>
    <p:sldId id="314" r:id="rId29"/>
    <p:sldId id="317" r:id="rId30"/>
    <p:sldId id="318" r:id="rId31"/>
    <p:sldId id="319" r:id="rId32"/>
    <p:sldId id="320" r:id="rId33"/>
    <p:sldId id="321" r:id="rId34"/>
    <p:sldId id="322" r:id="rId35"/>
    <p:sldId id="323" r:id="rId36"/>
    <p:sldId id="324" r:id="rId37"/>
    <p:sldId id="345" r:id="rId38"/>
    <p:sldId id="346" r:id="rId39"/>
    <p:sldId id="347" r:id="rId40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58" autoAdjust="0"/>
  </p:normalViewPr>
  <p:slideViewPr>
    <p:cSldViewPr>
      <p:cViewPr varScale="1">
        <p:scale>
          <a:sx n="61" d="100"/>
          <a:sy n="61" d="100"/>
        </p:scale>
        <p:origin x="165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18865-176A-4BBE-9D32-D923E6E19387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C095B-1091-42F3-BB77-15D1A0869A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77049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31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09619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59898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793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3548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710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6850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40022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26397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7085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6962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483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22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5242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lass 9 Number System - Basics, Problems &amp; Solved Examples | Math Square">
            <a:extLst>
              <a:ext uri="{FF2B5EF4-FFF2-40B4-BE49-F238E27FC236}">
                <a16:creationId xmlns:a16="http://schemas.microsoft.com/office/drawing/2014/main" id="{5BCD854F-5D79-4AA4-940B-6087EB05D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6" y="185631"/>
            <a:ext cx="2317807" cy="129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What is Number System in Digital Electronics? Defintion &amp; Types of Number  Systems - Circuit Globe">
            <a:extLst>
              <a:ext uri="{FF2B5EF4-FFF2-40B4-BE49-F238E27FC236}">
                <a16:creationId xmlns:a16="http://schemas.microsoft.com/office/drawing/2014/main" id="{B5DF9B77-842C-4FF0-A5F3-B1FB04887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617" y="121595"/>
            <a:ext cx="3370132" cy="22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umber System Presentation">
            <a:extLst>
              <a:ext uri="{FF2B5EF4-FFF2-40B4-BE49-F238E27FC236}">
                <a16:creationId xmlns:a16="http://schemas.microsoft.com/office/drawing/2014/main" id="{3B47749F-F886-4C51-B324-F012EC115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690" y="328035"/>
            <a:ext cx="2933700" cy="18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umber System Presentation">
            <a:extLst>
              <a:ext uri="{FF2B5EF4-FFF2-40B4-BE49-F238E27FC236}">
                <a16:creationId xmlns:a16="http://schemas.microsoft.com/office/drawing/2014/main" id="{4B538520-7584-4C09-A9CF-9953D60C9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968" y="494192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umber System: Learn &amp; Convert - Apps on Google Play">
            <a:extLst>
              <a:ext uri="{FF2B5EF4-FFF2-40B4-BE49-F238E27FC236}">
                <a16:creationId xmlns:a16="http://schemas.microsoft.com/office/drawing/2014/main" id="{812477A6-A276-496D-A009-9E484469C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98" y="162296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Number System | Binary, Octal, Decimal, Hexadecimal Number">
            <a:extLst>
              <a:ext uri="{FF2B5EF4-FFF2-40B4-BE49-F238E27FC236}">
                <a16:creationId xmlns:a16="http://schemas.microsoft.com/office/drawing/2014/main" id="{BBDAF164-A58B-4ECB-B9AA-60D363610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906" y="2359168"/>
            <a:ext cx="19431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Number System Basics: Mathmatics">
            <a:extLst>
              <a:ext uri="{FF2B5EF4-FFF2-40B4-BE49-F238E27FC236}">
                <a16:creationId xmlns:a16="http://schemas.microsoft.com/office/drawing/2014/main" id="{46B13931-ADD6-433B-92C9-502D652F1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2" y="3831685"/>
            <a:ext cx="2143125" cy="254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3F5C6C3-D3BA-4B9A-B206-64D13F98E4D3}"/>
              </a:ext>
            </a:extLst>
          </p:cNvPr>
          <p:cNvSpPr/>
          <p:nvPr/>
        </p:nvSpPr>
        <p:spPr>
          <a:xfrm>
            <a:off x="2700442" y="2204864"/>
            <a:ext cx="3370131" cy="9233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ITQ1001</a:t>
            </a:r>
            <a:endParaRPr lang="th-TH" sz="5400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82D689-A2F2-40DB-8F8B-9793D277AE05}"/>
              </a:ext>
            </a:extLst>
          </p:cNvPr>
          <p:cNvSpPr/>
          <p:nvPr/>
        </p:nvSpPr>
        <p:spPr>
          <a:xfrm>
            <a:off x="2395175" y="3887497"/>
            <a:ext cx="3799373" cy="954107"/>
          </a:xfrm>
          <a:prstGeom prst="rect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/>
              <a:t>Digital for Information Technology	</a:t>
            </a:r>
            <a:endParaRPr lang="th-TH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6FEABF-F566-42DE-81EA-8F9F0DACFAF3}"/>
              </a:ext>
            </a:extLst>
          </p:cNvPr>
          <p:cNvSpPr/>
          <p:nvPr/>
        </p:nvSpPr>
        <p:spPr>
          <a:xfrm>
            <a:off x="2435827" y="3179611"/>
            <a:ext cx="3758721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th-TH" sz="3600" dirty="0">
                <a:solidFill>
                  <a:schemeClr val="bg1"/>
                </a:solidFill>
              </a:rPr>
              <a:t>(</a:t>
            </a:r>
            <a:r>
              <a:rPr lang="th-TH" sz="3600" dirty="0" err="1">
                <a:solidFill>
                  <a:schemeClr val="bg1"/>
                </a:solidFill>
              </a:rPr>
              <a:t>Number</a:t>
            </a:r>
            <a:r>
              <a:rPr lang="th-TH" sz="3600" dirty="0">
                <a:solidFill>
                  <a:schemeClr val="bg1"/>
                </a:solidFill>
              </a:rPr>
              <a:t> </a:t>
            </a:r>
            <a:r>
              <a:rPr lang="th-TH" sz="4000" b="1" dirty="0" err="1">
                <a:solidFill>
                  <a:schemeClr val="bg1"/>
                </a:solidFill>
              </a:rPr>
              <a:t>systems</a:t>
            </a:r>
            <a:r>
              <a:rPr lang="th-TH" sz="4000" b="1" dirty="0">
                <a:solidFill>
                  <a:schemeClr val="bg1"/>
                </a:solidFill>
              </a:rPr>
              <a:t>)</a:t>
            </a:r>
            <a:endParaRPr lang="th-TH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627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927884"/>
            <a:ext cx="5814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การแปลงเลขฐานสิบหกเป็นเลขฐานสอง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51520" y="332656"/>
            <a:ext cx="54006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การแปลงเลขฐานสอง เป็นเลขฐานสิบหก </a:t>
            </a:r>
            <a:endParaRPr lang="th-TH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2" y="1453962"/>
            <a:ext cx="47339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32" y="2135316"/>
            <a:ext cx="4200525" cy="19335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33" y="4797152"/>
            <a:ext cx="5518087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449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48" y="3932582"/>
            <a:ext cx="363855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0624" y="71046"/>
            <a:ext cx="7848872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การแปลงเลขฐานสอง เลขฐานแปด และเลขฐานสิบหก เป็นเลขฐานสิบ</a:t>
            </a:r>
            <a:endParaRPr lang="th-TH" dirty="0"/>
          </a:p>
        </p:txBody>
      </p:sp>
      <p:sp>
        <p:nvSpPr>
          <p:cNvPr id="4" name="Rectangle 3"/>
          <p:cNvSpPr/>
          <p:nvPr/>
        </p:nvSpPr>
        <p:spPr>
          <a:xfrm>
            <a:off x="238979" y="855876"/>
            <a:ext cx="8280920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u="sng" dirty="0"/>
              <a:t>การแปลงเลขฐานแปด เป็นเลขฐานสิบ </a:t>
            </a:r>
            <a:r>
              <a:rPr lang="th-TH" dirty="0"/>
              <a:t>มีวิธีการ</a:t>
            </a:r>
          </a:p>
          <a:p>
            <a:r>
              <a:rPr lang="th-TH" dirty="0"/>
              <a:t>คือ ให้เอาเลขแต่ละตำแหน่งของฐานนั้นคูณด้วยค่าประจำหลักของเลขฐานนั้น แล้วนำค่าที่ได้ทั้งหมดมาบวกรวมกัน นั่นคือ ค่าเลขฐานสิบที่แปลงได้ ดังตัวอย่าง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69" y="4370732"/>
            <a:ext cx="5907731" cy="226794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17" y="2401357"/>
            <a:ext cx="8367582" cy="15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7957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332656"/>
            <a:ext cx="7848872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การแปลงเลขฐานสอง เลขฐานแปด และเลขฐานสิบหก เป็นเลขฐานสิบ</a:t>
            </a:r>
            <a:endParaRPr lang="th-TH" dirty="0"/>
          </a:p>
        </p:txBody>
      </p:sp>
      <p:sp>
        <p:nvSpPr>
          <p:cNvPr id="3" name="Rectangle 2"/>
          <p:cNvSpPr/>
          <p:nvPr/>
        </p:nvSpPr>
        <p:spPr>
          <a:xfrm>
            <a:off x="251520" y="855876"/>
            <a:ext cx="8280920" cy="12618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u="sng" dirty="0"/>
              <a:t>การแปลงเลขฐานแปด เป็นเลขฐานสิบ </a:t>
            </a:r>
            <a:r>
              <a:rPr lang="th-TH" dirty="0"/>
              <a:t>มีวิธีการ</a:t>
            </a:r>
          </a:p>
          <a:p>
            <a:r>
              <a:rPr lang="th-TH" sz="2400" dirty="0"/>
              <a:t>คือ ให้เอาเลขแต่ละตำแหน่งของฐานนั้นคูณด้วยค่าประจำหลักของเลขฐานนั้น แล้วนำค่าที่ได้ทั้งหมดมาบวกรวมกัน นั่นคือ ค่าเลขฐานสิบที่แปลงได้ ดังตัวอย่าง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516" y="3873167"/>
            <a:ext cx="4103281" cy="258016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89" y="2117760"/>
            <a:ext cx="8367582" cy="15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4125198"/>
            <a:ext cx="41404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 </a:t>
            </a:r>
            <a:r>
              <a:rPr lang="th-TH" dirty="0"/>
              <a:t>กำลัง -1 </a:t>
            </a:r>
            <a:r>
              <a:rPr lang="en-US" dirty="0"/>
              <a:t>= 8/(8*8) = 0.125</a:t>
            </a:r>
          </a:p>
          <a:p>
            <a:r>
              <a:rPr lang="en-US" dirty="0"/>
              <a:t>              = 8/64     = 0.125</a:t>
            </a:r>
          </a:p>
          <a:p>
            <a:r>
              <a:rPr lang="en-US" dirty="0"/>
              <a:t>(3*0.125= 0.375)</a:t>
            </a:r>
          </a:p>
          <a:p>
            <a:r>
              <a:rPr lang="en-US" sz="2400" dirty="0"/>
              <a:t>8 </a:t>
            </a:r>
            <a:r>
              <a:rPr lang="th-TH" sz="2400" dirty="0"/>
              <a:t>กำลัง</a:t>
            </a:r>
            <a:r>
              <a:rPr lang="en-US" sz="2400" dirty="0"/>
              <a:t> -2 = 8/(8*8*8)=0.15625</a:t>
            </a:r>
          </a:p>
          <a:p>
            <a:r>
              <a:rPr lang="en-US" sz="2400" dirty="0"/>
              <a:t>              = 8/(512)=0.15625</a:t>
            </a:r>
          </a:p>
          <a:p>
            <a:r>
              <a:rPr lang="th-TH" dirty="0"/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1877957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332656"/>
            <a:ext cx="7848872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การแปลงเลขฐานสอง เลขฐานแปด และเลขฐานสิบหก เป็นเลขฐานสิบ</a:t>
            </a:r>
            <a:endParaRPr lang="th-TH" dirty="0"/>
          </a:p>
        </p:txBody>
      </p:sp>
      <p:sp>
        <p:nvSpPr>
          <p:cNvPr id="3" name="Rectangle 2"/>
          <p:cNvSpPr/>
          <p:nvPr/>
        </p:nvSpPr>
        <p:spPr>
          <a:xfrm>
            <a:off x="251520" y="855876"/>
            <a:ext cx="8280920" cy="14465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200" b="1" u="sng" dirty="0"/>
              <a:t>การแปลงเลขฐานแปด เป็นเลขฐานสิบ </a:t>
            </a:r>
            <a:r>
              <a:rPr lang="th-TH" sz="3200" dirty="0"/>
              <a:t>มีวิธีการ</a:t>
            </a:r>
          </a:p>
          <a:p>
            <a:r>
              <a:rPr lang="th-TH" dirty="0"/>
              <a:t>คือ ให้เอาเลขแต่ละตำแหน่งของฐานนั้นคูณด้วยค่าประจำหลักของเลขฐานนั้น แล้วนำค่าที่ได้ทั้งหมดมาบวกรวมกัน นั่นคือ ค่าเลขฐานสิบที่แปลงได้ ดังตัวอย่าง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54605"/>
            <a:ext cx="3762375" cy="4000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28" y="3429000"/>
            <a:ext cx="7999704" cy="244827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710316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1520" y="309511"/>
            <a:ext cx="8280920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sz="3200" b="1" dirty="0"/>
              <a:t>การแปลงเลขฐานแปด เป็นเลขฐานสอง</a:t>
            </a:r>
            <a:endParaRPr lang="th-TH" sz="3200" dirty="0"/>
          </a:p>
        </p:txBody>
      </p:sp>
      <p:sp>
        <p:nvSpPr>
          <p:cNvPr id="2" name="Rectangle 1"/>
          <p:cNvSpPr/>
          <p:nvPr/>
        </p:nvSpPr>
        <p:spPr>
          <a:xfrm>
            <a:off x="359532" y="1124744"/>
            <a:ext cx="85725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ใช้หลักการง่ายๆ โดย เลขฐานแปด 1 ตัว สามารถแทนด้วยเลขฐานสอง 3 บิต ดังนั้นการแปลงเลขระหว่างฐานสองและฐานแปด ทำได้โดยการแทนค่าต่าง ๆ ตามตารางดังนี้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857250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166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1520" y="309511"/>
            <a:ext cx="828092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200" b="1" u="sng" dirty="0"/>
              <a:t>การแปลงเลขฐานแปด เป็นเลขฐานสอง</a:t>
            </a:r>
            <a:endParaRPr lang="th-TH" sz="3200" dirty="0"/>
          </a:p>
        </p:txBody>
      </p:sp>
      <p:sp>
        <p:nvSpPr>
          <p:cNvPr id="2" name="Rectangle 1"/>
          <p:cNvSpPr/>
          <p:nvPr/>
        </p:nvSpPr>
        <p:spPr>
          <a:xfrm>
            <a:off x="359532" y="895462"/>
            <a:ext cx="85725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ใช้หลักการง่ายๆ โดย เลขฐานแปด 1 ตัว สามารถแทนด้วยเลขฐานสอง 3 บิต ดังนั้นการแปลงเลขระหว่างฐานสองและฐานแปด ทำได้โดยการแทนค่าต่าง ๆ ตามตารางดังนี้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08" y="1849569"/>
            <a:ext cx="4200525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294" y="2276872"/>
            <a:ext cx="39433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31" y="2996952"/>
            <a:ext cx="418147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94" y="4653136"/>
            <a:ext cx="384810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147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72" y="1306878"/>
            <a:ext cx="4667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05303"/>
            <a:ext cx="4757167" cy="229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255" y="4203838"/>
            <a:ext cx="31337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1520" y="309511"/>
            <a:ext cx="828092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200" b="1" u="sng" dirty="0"/>
              <a:t>การแปลงเลขฐานแปด เป็นเลขฐานสอง</a:t>
            </a:r>
            <a:endParaRPr lang="th-TH" sz="32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68815"/>
            <a:ext cx="4200525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329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18303" y="6406589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https://www.youtube.com/watch?v=qsG7pwy5q-8</a:t>
            </a:r>
            <a:endParaRPr lang="th-TH" sz="1600" dirty="0"/>
          </a:p>
        </p:txBody>
      </p:sp>
      <p:sp>
        <p:nvSpPr>
          <p:cNvPr id="6" name="Rectangle 5"/>
          <p:cNvSpPr/>
          <p:nvPr/>
        </p:nvSpPr>
        <p:spPr>
          <a:xfrm>
            <a:off x="197520" y="73209"/>
            <a:ext cx="828092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200" b="1" u="sng" dirty="0"/>
              <a:t>การแปลงเลขฐานแปด เป็นเลขฐานสิบหก</a:t>
            </a:r>
            <a:endParaRPr lang="th-TH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474869" y="1628800"/>
            <a:ext cx="912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73 </a:t>
            </a:r>
            <a:r>
              <a:rPr lang="en-US" sz="3600" baseline="-48000" dirty="0"/>
              <a:t>8</a:t>
            </a:r>
            <a:endParaRPr lang="th-TH" sz="3600" baseline="-48000" dirty="0"/>
          </a:p>
        </p:txBody>
      </p:sp>
      <p:sp>
        <p:nvSpPr>
          <p:cNvPr id="8" name="TextBox 7"/>
          <p:cNvSpPr txBox="1"/>
          <p:nvPr/>
        </p:nvSpPr>
        <p:spPr>
          <a:xfrm>
            <a:off x="881021" y="3311406"/>
            <a:ext cx="2122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4           2      1</a:t>
            </a:r>
            <a:endParaRPr lang="th-TH" dirty="0"/>
          </a:p>
        </p:txBody>
      </p:sp>
      <p:sp>
        <p:nvSpPr>
          <p:cNvPr id="10" name="TextBox 9"/>
          <p:cNvSpPr txBox="1"/>
          <p:nvPr/>
        </p:nvSpPr>
        <p:spPr>
          <a:xfrm>
            <a:off x="4156571" y="3313907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4            2      1</a:t>
            </a:r>
            <a:endParaRPr lang="th-TH" dirty="0"/>
          </a:p>
        </p:txBody>
      </p:sp>
      <p:sp>
        <p:nvSpPr>
          <p:cNvPr id="11" name="TextBox 10"/>
          <p:cNvSpPr txBox="1"/>
          <p:nvPr/>
        </p:nvSpPr>
        <p:spPr>
          <a:xfrm>
            <a:off x="4557418" y="3884348"/>
            <a:ext cx="220445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0          1       1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285" y="3828539"/>
            <a:ext cx="849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ฐาน </a:t>
            </a:r>
            <a:r>
              <a:rPr lang="en-US" dirty="0"/>
              <a:t>2</a:t>
            </a:r>
            <a:endParaRPr lang="th-TH" dirty="0"/>
          </a:p>
        </p:txBody>
      </p:sp>
      <p:sp>
        <p:nvSpPr>
          <p:cNvPr id="13" name="TextBox 12"/>
          <p:cNvSpPr txBox="1"/>
          <p:nvPr/>
        </p:nvSpPr>
        <p:spPr>
          <a:xfrm>
            <a:off x="1047434" y="3884348"/>
            <a:ext cx="179568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1      1       1</a:t>
            </a:r>
            <a:endParaRPr lang="th-TH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4083" y="905717"/>
            <a:ext cx="4257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แปลงเป็น.ฐานสองก่อนแล้วเป็นฐานสิบหก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83069" y="2013521"/>
            <a:ext cx="36740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th-TH" dirty="0"/>
          </a:p>
        </p:txBody>
      </p:sp>
      <p:sp>
        <p:nvSpPr>
          <p:cNvPr id="16" name="TextBox 15"/>
          <p:cNvSpPr txBox="1"/>
          <p:nvPr/>
        </p:nvSpPr>
        <p:spPr>
          <a:xfrm>
            <a:off x="5315040" y="1951965"/>
            <a:ext cx="36740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th-TH" dirty="0"/>
          </a:p>
        </p:txBody>
      </p:sp>
      <p:cxnSp>
        <p:nvCxnSpPr>
          <p:cNvPr id="17" name="Straight Arrow Connector 16"/>
          <p:cNvCxnSpPr>
            <a:stCxn id="5" idx="1"/>
          </p:cNvCxnSpPr>
          <p:nvPr/>
        </p:nvCxnSpPr>
        <p:spPr>
          <a:xfrm flipH="1">
            <a:off x="2771800" y="1951966"/>
            <a:ext cx="703069" cy="3231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6" idx="1"/>
          </p:cNvCxnSpPr>
          <p:nvPr/>
        </p:nvCxnSpPr>
        <p:spPr>
          <a:xfrm>
            <a:off x="4119489" y="2013521"/>
            <a:ext cx="1195551" cy="2000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679825" y="2782203"/>
            <a:ext cx="716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baseline="44000" dirty="0"/>
              <a:t>0</a:t>
            </a:r>
            <a:endParaRPr lang="th-TH" baseline="44000" dirty="0"/>
          </a:p>
        </p:txBody>
      </p:sp>
      <p:sp>
        <p:nvSpPr>
          <p:cNvPr id="28" name="TextBox 27"/>
          <p:cNvSpPr txBox="1"/>
          <p:nvPr/>
        </p:nvSpPr>
        <p:spPr>
          <a:xfrm>
            <a:off x="1975240" y="2710725"/>
            <a:ext cx="783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baseline="42000" dirty="0"/>
              <a:t>1</a:t>
            </a:r>
            <a:endParaRPr lang="th-TH" baseline="42000" dirty="0"/>
          </a:p>
        </p:txBody>
      </p:sp>
      <p:sp>
        <p:nvSpPr>
          <p:cNvPr id="29" name="TextBox 28"/>
          <p:cNvSpPr txBox="1"/>
          <p:nvPr/>
        </p:nvSpPr>
        <p:spPr>
          <a:xfrm>
            <a:off x="827584" y="2764424"/>
            <a:ext cx="808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baseline="38000" dirty="0"/>
              <a:t>2</a:t>
            </a:r>
            <a:endParaRPr lang="th-TH" baseline="38000" dirty="0"/>
          </a:p>
        </p:txBody>
      </p:sp>
      <p:sp>
        <p:nvSpPr>
          <p:cNvPr id="30" name="TextBox 29"/>
          <p:cNvSpPr txBox="1"/>
          <p:nvPr/>
        </p:nvSpPr>
        <p:spPr>
          <a:xfrm>
            <a:off x="6159845" y="2780398"/>
            <a:ext cx="716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baseline="44000" dirty="0"/>
              <a:t>0</a:t>
            </a:r>
            <a:endParaRPr lang="th-TH" baseline="44000" dirty="0"/>
          </a:p>
        </p:txBody>
      </p:sp>
      <p:sp>
        <p:nvSpPr>
          <p:cNvPr id="31" name="TextBox 30"/>
          <p:cNvSpPr txBox="1"/>
          <p:nvPr/>
        </p:nvSpPr>
        <p:spPr>
          <a:xfrm>
            <a:off x="5455260" y="2708920"/>
            <a:ext cx="783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baseline="42000" dirty="0"/>
              <a:t>1</a:t>
            </a:r>
            <a:endParaRPr lang="th-TH" baseline="42000" dirty="0"/>
          </a:p>
        </p:txBody>
      </p:sp>
      <p:sp>
        <p:nvSpPr>
          <p:cNvPr id="32" name="TextBox 31"/>
          <p:cNvSpPr txBox="1"/>
          <p:nvPr/>
        </p:nvSpPr>
        <p:spPr>
          <a:xfrm>
            <a:off x="4307604" y="2762619"/>
            <a:ext cx="808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baseline="38000" dirty="0"/>
              <a:t>2</a:t>
            </a:r>
            <a:endParaRPr lang="th-TH" baseline="38000" dirty="0"/>
          </a:p>
        </p:txBody>
      </p:sp>
      <p:cxnSp>
        <p:nvCxnSpPr>
          <p:cNvPr id="33" name="Straight Arrow Connector 32"/>
          <p:cNvCxnSpPr>
            <a:stCxn id="14" idx="1"/>
          </p:cNvCxnSpPr>
          <p:nvPr/>
        </p:nvCxnSpPr>
        <p:spPr>
          <a:xfrm flipH="1">
            <a:off x="1403648" y="2275131"/>
            <a:ext cx="67942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1403648" y="2275131"/>
            <a:ext cx="0" cy="16092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6" idx="3"/>
          </p:cNvCxnSpPr>
          <p:nvPr/>
        </p:nvCxnSpPr>
        <p:spPr>
          <a:xfrm>
            <a:off x="5682448" y="2213575"/>
            <a:ext cx="11938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6761868" y="2165921"/>
            <a:ext cx="0" cy="16712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839136" y="4654681"/>
            <a:ext cx="203712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1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011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97520" y="6144979"/>
            <a:ext cx="1032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ฐาน </a:t>
            </a:r>
            <a:r>
              <a:rPr lang="en-US" dirty="0"/>
              <a:t>16</a:t>
            </a:r>
            <a:endParaRPr lang="th-TH" dirty="0"/>
          </a:p>
        </p:txBody>
      </p:sp>
      <p:sp>
        <p:nvSpPr>
          <p:cNvPr id="45" name="TextBox 44"/>
          <p:cNvSpPr txBox="1"/>
          <p:nvPr/>
        </p:nvSpPr>
        <p:spPr>
          <a:xfrm>
            <a:off x="1301413" y="4646409"/>
            <a:ext cx="104095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00</a:t>
            </a:r>
            <a:r>
              <a:rPr lang="en-US" dirty="0">
                <a:solidFill>
                  <a:srgbClr val="7030A0"/>
                </a:solidFill>
              </a:rPr>
              <a:t>11</a:t>
            </a:r>
            <a:endParaRPr lang="th-TH" dirty="0">
              <a:solidFill>
                <a:srgbClr val="7030A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266773" y="5424580"/>
            <a:ext cx="36740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th-TH" dirty="0"/>
          </a:p>
        </p:txBody>
      </p:sp>
      <p:sp>
        <p:nvSpPr>
          <p:cNvPr id="49" name="TextBox 48"/>
          <p:cNvSpPr txBox="1"/>
          <p:nvPr/>
        </p:nvSpPr>
        <p:spPr>
          <a:xfrm>
            <a:off x="3959948" y="5424580"/>
            <a:ext cx="550151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11</a:t>
            </a:r>
            <a:endParaRPr lang="th-TH" dirty="0"/>
          </a:p>
        </p:txBody>
      </p:sp>
      <p:sp>
        <p:nvSpPr>
          <p:cNvPr id="50" name="TextBox 49"/>
          <p:cNvSpPr txBox="1"/>
          <p:nvPr/>
        </p:nvSpPr>
        <p:spPr>
          <a:xfrm>
            <a:off x="2221043" y="6171054"/>
            <a:ext cx="36740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th-TH" dirty="0"/>
          </a:p>
        </p:txBody>
      </p:sp>
      <p:sp>
        <p:nvSpPr>
          <p:cNvPr id="51" name="TextBox 50"/>
          <p:cNvSpPr txBox="1"/>
          <p:nvPr/>
        </p:nvSpPr>
        <p:spPr>
          <a:xfrm>
            <a:off x="4011748" y="6221923"/>
            <a:ext cx="38023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</a:t>
            </a:r>
            <a:endParaRPr lang="th-TH" dirty="0"/>
          </a:p>
        </p:txBody>
      </p:sp>
      <p:sp>
        <p:nvSpPr>
          <p:cNvPr id="53" name="TextBox 52"/>
          <p:cNvSpPr txBox="1"/>
          <p:nvPr/>
        </p:nvSpPr>
        <p:spPr>
          <a:xfrm>
            <a:off x="5116093" y="5624634"/>
            <a:ext cx="981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73 </a:t>
            </a:r>
            <a:r>
              <a:rPr lang="en-US" sz="3600" baseline="-48000" dirty="0"/>
              <a:t>8 </a:t>
            </a:r>
            <a:endParaRPr lang="th-TH" sz="3600" baseline="-48000" dirty="0"/>
          </a:p>
        </p:txBody>
      </p:sp>
      <p:sp>
        <p:nvSpPr>
          <p:cNvPr id="54" name="TextBox 53"/>
          <p:cNvSpPr txBox="1"/>
          <p:nvPr/>
        </p:nvSpPr>
        <p:spPr>
          <a:xfrm>
            <a:off x="6673608" y="5624634"/>
            <a:ext cx="1154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3B </a:t>
            </a:r>
            <a:r>
              <a:rPr lang="en-US" sz="3600" baseline="-48000" dirty="0"/>
              <a:t>16 </a:t>
            </a:r>
            <a:endParaRPr lang="th-TH" sz="3600" baseline="-48000" dirty="0"/>
          </a:p>
        </p:txBody>
      </p:sp>
      <p:sp>
        <p:nvSpPr>
          <p:cNvPr id="52" name="TextBox 51"/>
          <p:cNvSpPr txBox="1"/>
          <p:nvPr/>
        </p:nvSpPr>
        <p:spPr>
          <a:xfrm>
            <a:off x="6054364" y="5747745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</a:t>
            </a:r>
            <a:endParaRPr lang="th-TH" dirty="0"/>
          </a:p>
        </p:txBody>
      </p:sp>
      <p:cxnSp>
        <p:nvCxnSpPr>
          <p:cNvPr id="56" name="Straight Arrow Connector 55"/>
          <p:cNvCxnSpPr>
            <a:endCxn id="47" idx="1"/>
          </p:cNvCxnSpPr>
          <p:nvPr/>
        </p:nvCxnSpPr>
        <p:spPr>
          <a:xfrm>
            <a:off x="1403648" y="5177901"/>
            <a:ext cx="863125" cy="5082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42" idx="2"/>
          </p:cNvCxnSpPr>
          <p:nvPr/>
        </p:nvCxnSpPr>
        <p:spPr>
          <a:xfrm flipH="1">
            <a:off x="4651336" y="5177901"/>
            <a:ext cx="1206360" cy="5082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47" idx="2"/>
            <a:endCxn id="50" idx="0"/>
          </p:cNvCxnSpPr>
          <p:nvPr/>
        </p:nvCxnSpPr>
        <p:spPr>
          <a:xfrm flipH="1">
            <a:off x="2404747" y="5947800"/>
            <a:ext cx="45730" cy="2232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49" idx="2"/>
            <a:endCxn id="51" idx="0"/>
          </p:cNvCxnSpPr>
          <p:nvPr/>
        </p:nvCxnSpPr>
        <p:spPr>
          <a:xfrm flipH="1">
            <a:off x="4201864" y="5947800"/>
            <a:ext cx="33160" cy="2741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2" descr="https://www.wikihow.com/images/thumb/f/fa/1797961-1-1.jpg/v4-728px-1797961-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773" y="798789"/>
            <a:ext cx="4680520" cy="104603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921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56" y="0"/>
            <a:ext cx="8935928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sz="3200" b="1" dirty="0"/>
              <a:t>การแปลงเลขฐานสิบ เป็นเลขฐานสอง เลขฐานแปด และเลขฐานสิบหก</a:t>
            </a:r>
            <a:endParaRPr lang="th-TH" sz="3200" dirty="0"/>
          </a:p>
        </p:txBody>
      </p:sp>
      <p:sp>
        <p:nvSpPr>
          <p:cNvPr id="5" name="Rectangle 4"/>
          <p:cNvSpPr/>
          <p:nvPr/>
        </p:nvSpPr>
        <p:spPr>
          <a:xfrm>
            <a:off x="427328" y="1384572"/>
            <a:ext cx="8392400" cy="20621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200" b="1" dirty="0"/>
              <a:t>การแปลงเลขฐานสิบไปเป็นเลขฐานสอง ฐานแปด หรือฐานสิบหกมีวิธีการคือ ถ้าเป็นเลขจำนวนเต็มให้เอาเลขฐานนั้นมาหารเลขฐานสิบที่ต้องการแปลง โดยหารจนกว่าจะหารต่อไปอีกไม่ได้ และเศษที่ได้จากการหารแต่ละครั้งคือค่าที่แปลงเป็นเลขฐานนั้น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72" y="3464420"/>
            <a:ext cx="5134943" cy="684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3488788"/>
            <a:ext cx="3024336" cy="3296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7328" y="4363284"/>
            <a:ext cx="4572000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th-TH" dirty="0"/>
              <a:t>ค่าของเศษที่ได้จากการหารครั้งแรกให้เป็นบิตหรือหลักต่ำสุด (</a:t>
            </a:r>
            <a:r>
              <a:rPr lang="en-US" dirty="0"/>
              <a:t>LSB) </a:t>
            </a:r>
            <a:r>
              <a:rPr lang="th-TH" dirty="0"/>
              <a:t>ส่วนเศษที่ได้จากการหารครั้งสุดท้ายให้เป็นบิตหรือหลักสูงสุด (</a:t>
            </a:r>
            <a:r>
              <a:rPr lang="en-US" dirty="0"/>
              <a:t>MSB)</a:t>
            </a:r>
            <a:endParaRPr lang="th-TH" dirty="0"/>
          </a:p>
        </p:txBody>
      </p:sp>
      <p:sp>
        <p:nvSpPr>
          <p:cNvPr id="8" name="Right Arrow 7"/>
          <p:cNvSpPr/>
          <p:nvPr/>
        </p:nvSpPr>
        <p:spPr>
          <a:xfrm>
            <a:off x="5364088" y="4653136"/>
            <a:ext cx="576064" cy="115212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 11"/>
          <p:cNvSpPr/>
          <p:nvPr/>
        </p:nvSpPr>
        <p:spPr>
          <a:xfrm>
            <a:off x="437944" y="622956"/>
            <a:ext cx="4270721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การแปลงเลขฐานสิบ เป็นเลขฐานสอง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07420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378" y="24706"/>
            <a:ext cx="8935928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sz="3200" b="1" dirty="0"/>
              <a:t>การแปลงเลขฐานสิบ เป็นเลขฐานสอง เลขฐานแปด และเลขฐานสิบหก</a:t>
            </a:r>
            <a:endParaRPr lang="th-TH" sz="3200" dirty="0"/>
          </a:p>
        </p:txBody>
      </p:sp>
      <p:sp>
        <p:nvSpPr>
          <p:cNvPr id="5" name="Rectangle 4"/>
          <p:cNvSpPr/>
          <p:nvPr/>
        </p:nvSpPr>
        <p:spPr>
          <a:xfrm>
            <a:off x="251520" y="1333912"/>
            <a:ext cx="8392400" cy="18158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dirty="0"/>
              <a:t>กรณีค่าของเลขฐานสิบเป็นทศนิยมมีวิธีการคือ ให้เอาเลขฐานนั้นมาคูณเลขฐานสิบ</a:t>
            </a:r>
          </a:p>
          <a:p>
            <a:r>
              <a:rPr lang="th-TH" dirty="0"/>
              <a:t>ที่ต้องการแปลง </a:t>
            </a:r>
            <a:r>
              <a:rPr lang="th-TH" u="sng" dirty="0">
                <a:solidFill>
                  <a:srgbClr val="FF0000"/>
                </a:solidFill>
              </a:rPr>
              <a:t>ผลลัพธ์ของการคูณที่เป็นจำนวนเต็มครั้งแรก</a:t>
            </a:r>
            <a:r>
              <a:rPr lang="th-TH" dirty="0"/>
              <a:t>ให้เป็นคำตอบของบิตหรือหลักสูงสุด (</a:t>
            </a:r>
            <a:r>
              <a:rPr lang="en-US" dirty="0"/>
              <a:t>MSB) </a:t>
            </a:r>
            <a:r>
              <a:rPr lang="th-TH" dirty="0"/>
              <a:t>และผลลัพธ์ของการคูณที่เป็นจำนวนเต็มครั้งสุดท้ายคือค่าบิตหรือหลักต่ำสุด (</a:t>
            </a:r>
            <a:r>
              <a:rPr lang="en-US" dirty="0"/>
              <a:t>LSB)</a:t>
            </a:r>
            <a:endParaRPr lang="th-TH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00400"/>
            <a:ext cx="3371850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3" y="3649979"/>
            <a:ext cx="4899462" cy="290549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TextBox 1"/>
          <p:cNvSpPr txBox="1"/>
          <p:nvPr/>
        </p:nvSpPr>
        <p:spPr>
          <a:xfrm>
            <a:off x="251520" y="4149080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1.</a:t>
            </a:r>
            <a:r>
              <a:rPr lang="th-TH" u="sng" dirty="0"/>
              <a:t> </a:t>
            </a:r>
            <a:r>
              <a:rPr lang="th-TH" b="1" u="sng" dirty="0"/>
              <a:t>250 </a:t>
            </a:r>
            <a:r>
              <a:rPr lang="th-TH" b="1" dirty="0"/>
              <a:t>นำ </a:t>
            </a:r>
            <a:r>
              <a:rPr lang="en-US" b="1" dirty="0"/>
              <a:t>0.250 </a:t>
            </a:r>
            <a:r>
              <a:rPr lang="th-TH" b="1" dirty="0"/>
              <a:t>ไปตั้ง</a:t>
            </a:r>
            <a:r>
              <a:rPr lang="en-US" b="1" dirty="0"/>
              <a:t>x2</a:t>
            </a:r>
            <a:endParaRPr lang="th-TH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93695" y="4824700"/>
            <a:ext cx="31261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1. </a:t>
            </a:r>
            <a:r>
              <a:rPr lang="th-TH" b="1" u="sng" dirty="0"/>
              <a:t>500</a:t>
            </a:r>
            <a:r>
              <a:rPr lang="th-TH" b="1" dirty="0"/>
              <a:t> นำ </a:t>
            </a:r>
            <a:r>
              <a:rPr lang="en-US" b="1" dirty="0"/>
              <a:t>0.500 </a:t>
            </a:r>
            <a:r>
              <a:rPr lang="th-TH" b="1" dirty="0"/>
              <a:t>ไปตั้ง</a:t>
            </a:r>
            <a:r>
              <a:rPr lang="en-US" b="1" dirty="0"/>
              <a:t>x2</a:t>
            </a:r>
            <a:endParaRPr lang="th-TH" b="1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436096" y="4149080"/>
            <a:ext cx="1080120" cy="5232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876256" y="4149080"/>
            <a:ext cx="1152128" cy="5232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5194" y="647662"/>
            <a:ext cx="4270721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การแปลงเลขฐานสิบ เป็นเลขฐานสอง </a:t>
            </a:r>
            <a:endParaRPr lang="th-TH" dirty="0"/>
          </a:p>
        </p:txBody>
      </p:sp>
      <p:sp>
        <p:nvSpPr>
          <p:cNvPr id="3" name="Oval 2"/>
          <p:cNvSpPr/>
          <p:nvPr/>
        </p:nvSpPr>
        <p:spPr>
          <a:xfrm>
            <a:off x="6264188" y="4581128"/>
            <a:ext cx="108012" cy="1566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99748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71DA3-61A3-4612-BE4E-CFD6EB40C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695" y="404664"/>
            <a:ext cx="8229600" cy="1143000"/>
          </a:xfrm>
          <a:solidFill>
            <a:srgbClr val="00B05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chemeClr val="bg1"/>
                </a:solidFill>
              </a:rPr>
              <a:t>การแปลงเลขฐาน</a:t>
            </a:r>
            <a:r>
              <a:rPr lang="th-TH" sz="6000" b="1" dirty="0" err="1">
                <a:solidFill>
                  <a:schemeClr val="bg1"/>
                </a:solidFill>
              </a:rPr>
              <a:t>ต่างๆ</a:t>
            </a:r>
            <a:endParaRPr lang="th-TH" sz="6000" dirty="0">
              <a:solidFill>
                <a:schemeClr val="bg1"/>
              </a:solidFill>
            </a:endParaRPr>
          </a:p>
        </p:txBody>
      </p:sp>
      <p:pic>
        <p:nvPicPr>
          <p:cNvPr id="2052" name="Picture 4" descr="ระบบตัวเลขฐาน Ep.3 เปลี่ยนตัวเลขฐานห้าเป็นตัวเลขฐานสิบ - YouTube">
            <a:extLst>
              <a:ext uri="{FF2B5EF4-FFF2-40B4-BE49-F238E27FC236}">
                <a16:creationId xmlns:a16="http://schemas.microsoft.com/office/drawing/2014/main" id="{A462980A-8FA2-4334-8819-A2F0EC5F8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55" y="1932805"/>
            <a:ext cx="4031754" cy="226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วิธีการ แปลงเลขฐานสองเป็นเลขฐานสิบ (พร้อมรูปภาพ) - wikiHow">
            <a:extLst>
              <a:ext uri="{FF2B5EF4-FFF2-40B4-BE49-F238E27FC236}">
                <a16:creationId xmlns:a16="http://schemas.microsoft.com/office/drawing/2014/main" id="{C7B28E93-1642-4BB7-BCF1-CBB6F5210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32805"/>
            <a:ext cx="3024336" cy="226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การเปลี่ยนเลขฐานสิบ ไปเป็นฐานอื่นๆ [วีดีโอ 8:27 นาที] - เรียนออนไลน์ที่เว็บ  DekTalent.com">
            <a:extLst>
              <a:ext uri="{FF2B5EF4-FFF2-40B4-BE49-F238E27FC236}">
                <a16:creationId xmlns:a16="http://schemas.microsoft.com/office/drawing/2014/main" id="{637249A1-4F5D-43A5-B3F4-81C86B030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5103"/>
            <a:ext cx="3024336" cy="226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แปลงเลขฐาน 10 เป็นฐาน 2 #คณิต #ครูพี่ใหม่ #ครูพี่โอม #RukMathAcademy |  คณิตบ้านพี่ใหม่ เรียนพิเศษออนไลน์ | Facebook">
            <a:extLst>
              <a:ext uri="{FF2B5EF4-FFF2-40B4-BE49-F238E27FC236}">
                <a16:creationId xmlns:a16="http://schemas.microsoft.com/office/drawing/2014/main" id="{4DD7EBDE-5798-4484-8309-C516F5378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26" y="3429000"/>
            <a:ext cx="16002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วิธีการ แปลงเลขฐานสิบเป็นเลขฐานสอง: 10 ขั้นตอน (พร้อมรูปภาพ)">
            <a:extLst>
              <a:ext uri="{FF2B5EF4-FFF2-40B4-BE49-F238E27FC236}">
                <a16:creationId xmlns:a16="http://schemas.microsoft.com/office/drawing/2014/main" id="{731D73B9-936D-44C7-8A1C-0025B6575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55" y="4373508"/>
            <a:ext cx="2841213" cy="212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5370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134895"/>
            <a:ext cx="4452065" cy="529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560" y="283786"/>
            <a:ext cx="8935928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sz="3200" b="1" dirty="0"/>
              <a:t>การแปลงเลขฐานสิบ เป็นเลขฐานสอง เลขฐานแปด และเลขฐานสิบหก</a:t>
            </a:r>
            <a:endParaRPr lang="th-TH" sz="3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90712"/>
            <a:ext cx="6743890" cy="46346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cxnSp>
        <p:nvCxnSpPr>
          <p:cNvPr id="6" name="Straight Arrow Connector 5"/>
          <p:cNvCxnSpPr/>
          <p:nvPr/>
        </p:nvCxnSpPr>
        <p:spPr>
          <a:xfrm>
            <a:off x="1907704" y="1399575"/>
            <a:ext cx="2795881" cy="8772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5004048" y="2636912"/>
            <a:ext cx="792088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851920" y="2996952"/>
            <a:ext cx="0" cy="1584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703585" y="1089741"/>
            <a:ext cx="4270721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การแปลงเลขฐานสิบ เป็นเลขฐานสอง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62823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260648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 เป็นเลขฐานแปด </a:t>
            </a:r>
            <a:endParaRPr lang="th-TH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21" y="980728"/>
            <a:ext cx="5535005" cy="98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204" y="1844824"/>
            <a:ext cx="5189591" cy="45529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544180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260648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 เป็นเลขฐานแปด </a:t>
            </a:r>
            <a:endParaRPr lang="th-TH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4952606" cy="310321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223830"/>
            <a:ext cx="3584454" cy="121541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29" y="980728"/>
            <a:ext cx="4486813" cy="71132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1114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69" y="1268760"/>
            <a:ext cx="6186996" cy="83953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Rectangle 4"/>
          <p:cNvSpPr/>
          <p:nvPr/>
        </p:nvSpPr>
        <p:spPr>
          <a:xfrm>
            <a:off x="179512" y="260648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 เป็นเลขฐานแปด </a:t>
            </a:r>
            <a:endParaRPr lang="th-TH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0788"/>
            <a:ext cx="4762425" cy="302644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97902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24" y="1052736"/>
            <a:ext cx="6464103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9512" y="260648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 เป็นเลขฐานแปด </a:t>
            </a:r>
            <a:endParaRPr lang="th-TH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33357"/>
            <a:ext cx="6603546" cy="423649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54458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260648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 เป็นเลขฐานสิบหก </a:t>
            </a:r>
            <a:endParaRPr lang="th-TH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3238500" cy="4191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4" y="2124286"/>
            <a:ext cx="4490495" cy="318474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508538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6389154" cy="382272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Rectangle 4"/>
          <p:cNvSpPr/>
          <p:nvPr/>
        </p:nvSpPr>
        <p:spPr>
          <a:xfrm>
            <a:off x="181040" y="221556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 เป็นเลขฐานสิบหก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78697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5809851" cy="377281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181040" y="221556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 เป็นเลขฐานสิบหก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8630877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45" y="1916832"/>
            <a:ext cx="8033310" cy="378539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179512" y="1005404"/>
            <a:ext cx="378982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dirty="0"/>
              <a:t>จงแปลง 61.36 ให้เป็นเลขฐานสิบหก </a:t>
            </a:r>
          </a:p>
        </p:txBody>
      </p:sp>
      <p:sp>
        <p:nvSpPr>
          <p:cNvPr id="6" name="Rectangle 5"/>
          <p:cNvSpPr/>
          <p:nvPr/>
        </p:nvSpPr>
        <p:spPr>
          <a:xfrm>
            <a:off x="179512" y="260648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 เป็นเลขฐานสิบหก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908805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60648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การแปลงเลขฐานสิบหก เป็นเลขฐานสิบ</a:t>
            </a:r>
            <a:endParaRPr lang="th-TH" dirty="0"/>
          </a:p>
        </p:txBody>
      </p:sp>
      <p:sp>
        <p:nvSpPr>
          <p:cNvPr id="3" name="Rectangle 2"/>
          <p:cNvSpPr/>
          <p:nvPr/>
        </p:nvSpPr>
        <p:spPr>
          <a:xfrm>
            <a:off x="179512" y="889556"/>
            <a:ext cx="8964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การแปลงเลขฐานสิบหกให้เป็นเลขฐานสิบ มีลักษณะคล้ายกับการแปลงเลขฐานสองและเลขฐานแปดให้เป็นเลขฐานสิบ แต่แตกต่างกันตรงที่ว่าฐานเป็นเลขสิบหก ดังตัวอย่างต่อไปนี้ </a:t>
            </a:r>
          </a:p>
        </p:txBody>
      </p:sp>
      <p:sp>
        <p:nvSpPr>
          <p:cNvPr id="4" name="Rectangle 3"/>
          <p:cNvSpPr/>
          <p:nvPr/>
        </p:nvSpPr>
        <p:spPr>
          <a:xfrm>
            <a:off x="6948264" y="2030323"/>
            <a:ext cx="2016224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dirty="0"/>
              <a:t>ค่าประจำหลักของเลขฐานสิบหก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23839"/>
            <a:ext cx="6534150" cy="22288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352425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527763"/>
            <a:ext cx="456247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959" y="5921801"/>
            <a:ext cx="256222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32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5DE12-BE7C-4CE2-AD5F-245E27A8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0848"/>
            <a:ext cx="8075240" cy="1512168"/>
          </a:xfrm>
        </p:spPr>
        <p:txBody>
          <a:bodyPr>
            <a:normAutofit fontScale="90000"/>
          </a:bodyPr>
          <a:lstStyle/>
          <a:p>
            <a:pPr algn="l"/>
            <a:r>
              <a:rPr lang="th-TH" b="1" u="sng" dirty="0"/>
              <a:t>การแปลงเลขฐาน</a:t>
            </a:r>
            <a:r>
              <a:rPr lang="th-TH" sz="3600" b="1" u="sng" dirty="0"/>
              <a:t> (</a:t>
            </a:r>
            <a:r>
              <a:rPr lang="en-US" sz="3600" b="1" u="sng" dirty="0"/>
              <a:t>Number Base Conversion</a:t>
            </a:r>
            <a:r>
              <a:rPr lang="en-US" b="1" u="sng" dirty="0"/>
              <a:t>)</a:t>
            </a:r>
            <a:br>
              <a:rPr lang="en-US" b="1" u="sng" dirty="0"/>
            </a:br>
            <a:br>
              <a:rPr lang="en-US" b="1" u="sng" dirty="0"/>
            </a:br>
            <a:r>
              <a:rPr lang="th-TH" dirty="0"/>
              <a:t>คือหนึ่งในพื้นฐานที่สำคัญที่สุดของระบบคอมพิวเตอร์และดิจิทัล เพราะมนุษย์เราคุ้นเคยกับ </a:t>
            </a:r>
            <a:r>
              <a:rPr lang="th-TH" b="1" dirty="0"/>
              <a:t>"เลขฐานสิบ (</a:t>
            </a:r>
            <a:r>
              <a:rPr lang="en-US" b="1" dirty="0"/>
              <a:t>Decimal)"</a:t>
            </a:r>
            <a:r>
              <a:rPr lang="en-US" dirty="0"/>
              <a:t> </a:t>
            </a:r>
            <a:r>
              <a:rPr lang="th-TH" dirty="0"/>
              <a:t>ที่มีนิ้วมือ 10 นิ้ว แต่คอมพิวเตอร์กลับเข้าใจเพียงแค่ </a:t>
            </a:r>
            <a:r>
              <a:rPr lang="th-TH" b="1" dirty="0"/>
              <a:t>"เลขฐานสอง (</a:t>
            </a:r>
            <a:r>
              <a:rPr lang="en-US" b="1" dirty="0"/>
              <a:t>Binary)"</a:t>
            </a:r>
            <a:r>
              <a:rPr lang="en-US" dirty="0"/>
              <a:t> </a:t>
            </a:r>
            <a:r>
              <a:rPr lang="th-TH" dirty="0"/>
              <a:t>ที่แทนสถานะเปิด-ดับของสวิตช์ไฟฟ้าเท่านั้น</a:t>
            </a:r>
          </a:p>
        </p:txBody>
      </p:sp>
    </p:spTree>
    <p:extLst>
      <p:ext uri="{BB962C8B-B14F-4D97-AF65-F5344CB8AC3E}">
        <p14:creationId xmlns:p14="http://schemas.microsoft.com/office/powerpoint/2010/main" val="36510176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60648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การแปลงเลขฐานสิบหก เป็นเลขฐานสิบ</a:t>
            </a:r>
            <a:endParaRPr lang="th-T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56" y="980728"/>
            <a:ext cx="3200400" cy="5715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395536" y="1772816"/>
            <a:ext cx="4519186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/>
              <a:t>การแปลง (1</a:t>
            </a:r>
            <a:r>
              <a:rPr lang="en-US" b="1" dirty="0"/>
              <a:t>A3D)</a:t>
            </a:r>
            <a:r>
              <a:rPr lang="en-US" b="1" baseline="30000" dirty="0"/>
              <a:t>16 </a:t>
            </a:r>
            <a:r>
              <a:rPr lang="th-TH" b="1" dirty="0"/>
              <a:t>ให้เป็นเลขฐานสิบ </a:t>
            </a:r>
            <a:endParaRPr lang="th-TH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7582381" cy="316835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0328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96" y="1115626"/>
            <a:ext cx="3429000" cy="3429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179512" y="260648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การแปลงเลขฐานสิบหก เป็นเลขฐานสิบ</a:t>
            </a:r>
            <a:endParaRPr lang="th-TH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8493616" cy="367143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03284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82" y="116632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การแปลงเลขฐานสิบหก เป็นเลขฐานสิบ</a:t>
            </a:r>
            <a:endParaRPr lang="th-TH" dirty="0"/>
          </a:p>
        </p:txBody>
      </p:sp>
      <p:sp>
        <p:nvSpPr>
          <p:cNvPr id="3" name="Rectangle 2"/>
          <p:cNvSpPr/>
          <p:nvPr/>
        </p:nvSpPr>
        <p:spPr>
          <a:xfrm>
            <a:off x="114282" y="774532"/>
            <a:ext cx="6030416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การแปลงเลขฐานสิบหกที่เป็นทศนิยมให้เป็นเลขฐานสิบ </a:t>
            </a:r>
            <a:endParaRPr lang="th-TH" dirty="0"/>
          </a:p>
        </p:txBody>
      </p:sp>
      <p:sp>
        <p:nvSpPr>
          <p:cNvPr id="4" name="Rectangle 3"/>
          <p:cNvSpPr/>
          <p:nvPr/>
        </p:nvSpPr>
        <p:spPr>
          <a:xfrm>
            <a:off x="113890" y="1550661"/>
            <a:ext cx="8627404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dirty="0"/>
              <a:t>การแปลงเลขฐานสิบหกที่เป็นทศนิยมให้เป็นเลขฐานสิบ สามารถทำได้ในทำนองเดียวกันกับการแปลงเลขฐานสอง และเลขฐานแปดที่เป็นทศนิยมให้เป็นเลขฐานสิบต่างกันตรงที่ฐานเป็นเลขสิบหกดังตัวอย่างต่อไปนี้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86" y="3188971"/>
            <a:ext cx="3657600" cy="466725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50" y="4365104"/>
            <a:ext cx="6562725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08105" y="2935656"/>
            <a:ext cx="3526328" cy="184665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16 </a:t>
            </a:r>
            <a:r>
              <a:rPr lang="th-TH" sz="2000" dirty="0"/>
              <a:t>กำลัง </a:t>
            </a:r>
            <a:r>
              <a:rPr lang="en-US" sz="2000" dirty="0"/>
              <a:t>-1 = 16/(16*16)</a:t>
            </a:r>
          </a:p>
          <a:p>
            <a:r>
              <a:rPr lang="en-US" sz="2000" dirty="0"/>
              <a:t>                 = 16/(256)</a:t>
            </a:r>
          </a:p>
          <a:p>
            <a:r>
              <a:rPr lang="en-US" sz="2000" dirty="0"/>
              <a:t>                 =  0.0625</a:t>
            </a:r>
          </a:p>
          <a:p>
            <a:r>
              <a:rPr lang="en-US" sz="1800" dirty="0"/>
              <a:t>16 </a:t>
            </a:r>
            <a:r>
              <a:rPr lang="th-TH" sz="1800" dirty="0"/>
              <a:t>กำลัง </a:t>
            </a:r>
            <a:r>
              <a:rPr lang="en-US" sz="1800" dirty="0"/>
              <a:t>-2    = 16/(16*16*16)</a:t>
            </a:r>
          </a:p>
          <a:p>
            <a:r>
              <a:rPr lang="en-US" sz="1800" dirty="0"/>
              <a:t>                     = 16/4096</a:t>
            </a:r>
          </a:p>
          <a:p>
            <a:r>
              <a:rPr lang="en-US" sz="1800" dirty="0"/>
              <a:t>                      = 0.003906</a:t>
            </a:r>
          </a:p>
        </p:txBody>
      </p:sp>
    </p:spTree>
    <p:extLst>
      <p:ext uri="{BB962C8B-B14F-4D97-AF65-F5344CB8AC3E}">
        <p14:creationId xmlns:p14="http://schemas.microsoft.com/office/powerpoint/2010/main" val="3103284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08" y="2996952"/>
            <a:ext cx="8358072" cy="252028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805264"/>
            <a:ext cx="4611407" cy="71817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114282" y="116632"/>
            <a:ext cx="439248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การแปลงเลขฐานสิบหก เป็นเลขฐานสิบ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114282" y="774532"/>
            <a:ext cx="6030416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การแปลงเลขฐานสิบหกที่เป็นทศนิยมให้เป็นเลขฐานสิบ </a:t>
            </a:r>
            <a:endParaRPr lang="th-TH" dirty="0"/>
          </a:p>
        </p:txBody>
      </p:sp>
      <p:sp>
        <p:nvSpPr>
          <p:cNvPr id="6" name="Rectangle 5"/>
          <p:cNvSpPr/>
          <p:nvPr/>
        </p:nvSpPr>
        <p:spPr>
          <a:xfrm>
            <a:off x="30440" y="1412776"/>
            <a:ext cx="8627404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dirty="0"/>
              <a:t>การแปลงเลขฐานสิบหกที่เป็นทศนิยมให้เป็นเลขฐานสิบ สามารถทำได้ในทำนองเดียวกันกับการแปลงเลขฐานสอง และเลขฐานแปดที่เป็นทศนิยมให้เป็นเลขฐานสิบต่างกันตรงที่ฐานเป็นเลขสิบหกดังตัวอย่างต่อไปนี้ </a:t>
            </a:r>
          </a:p>
        </p:txBody>
      </p:sp>
    </p:spTree>
    <p:extLst>
      <p:ext uri="{BB962C8B-B14F-4D97-AF65-F5344CB8AC3E}">
        <p14:creationId xmlns:p14="http://schemas.microsoft.com/office/powerpoint/2010/main" val="3103284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81498"/>
            <a:ext cx="712879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600" b="1" dirty="0"/>
              <a:t>การแปลงเลขฐานสองเป็น เลขฐานแปด</a:t>
            </a:r>
            <a:endParaRPr lang="th-TH" sz="3600" dirty="0"/>
          </a:p>
        </p:txBody>
      </p:sp>
      <p:sp>
        <p:nvSpPr>
          <p:cNvPr id="3" name="Rectangle 2"/>
          <p:cNvSpPr/>
          <p:nvPr/>
        </p:nvSpPr>
        <p:spPr>
          <a:xfrm>
            <a:off x="229866" y="908720"/>
            <a:ext cx="864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มีหลักการอยู่ว่า เลขฐานสอง 3 ตัวแทนเลขฐานแปด 1 ตัว</a:t>
            </a:r>
          </a:p>
          <a:p>
            <a:r>
              <a:rPr lang="th-TH" dirty="0"/>
              <a:t>ถ้าแปลงเลขฐานสองเป็นเลขฐานแปดที่เป็นจำนวนเต็มให้จัดชุดเลขฐานสองชุดละ 3 ตัวโดยนับจากจุดทศนิยมมาทางซ้ายชุดสุดท้ายถ้าไม่ครบ 3 ตัว ให้ใส่ศูนย์แทนจนครบ 3 ตัว </a:t>
            </a:r>
          </a:p>
          <a:p>
            <a:r>
              <a:rPr lang="th-TH" dirty="0"/>
              <a:t>ถ้าเป็นทศนิยมใช้หลักการเดียวกันแต่ให้จัดชุดโดยนับจากจุดทศนิยมมาทางขวาในทางเขียนให้ตรงตามตำแหน่งของเลขนั้นๆดังแสดงตามตัวอย่างต่อไปนี้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36441"/>
            <a:ext cx="5924550" cy="42862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991" y="3861048"/>
            <a:ext cx="4895850" cy="20574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165304"/>
            <a:ext cx="2057400" cy="5238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03284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7784" y="133807"/>
            <a:ext cx="3786614" cy="7078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4000" b="1" dirty="0"/>
              <a:t>การคำนวณเลขฐานสอง</a:t>
            </a:r>
            <a:endParaRPr lang="th-TH" sz="4000" dirty="0"/>
          </a:p>
        </p:txBody>
      </p:sp>
      <p:sp>
        <p:nvSpPr>
          <p:cNvPr id="3" name="Rectangle 2"/>
          <p:cNvSpPr/>
          <p:nvPr/>
        </p:nvSpPr>
        <p:spPr>
          <a:xfrm>
            <a:off x="251520" y="1052736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เนื่องจากเลขฐานสองเป็นพื้นฐานสำคัญของระบบดิจิตอลจึงขอกล่าวถึงวิธีการคำนวณหาค่าการบวก การลบ การคูณ และการหาร เลขฐานสอง ซึ่งมีวิธีการดังต่อไปนี้</a:t>
            </a:r>
          </a:p>
        </p:txBody>
      </p:sp>
      <p:sp>
        <p:nvSpPr>
          <p:cNvPr id="4" name="Rectangle 3"/>
          <p:cNvSpPr/>
          <p:nvPr/>
        </p:nvSpPr>
        <p:spPr>
          <a:xfrm>
            <a:off x="311974" y="1949476"/>
            <a:ext cx="610242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การบวกเลขฐานสอง (</a:t>
            </a:r>
            <a:r>
              <a:rPr lang="en-US" b="1" dirty="0"/>
              <a:t>Binary addition)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51912" y="2636912"/>
            <a:ext cx="56162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การบวกและการลบเลขฐานสองมีวิธีการเหมือนกับการบวกลบเลขฐานสิบที่เราคุ้นเคยเพียงต่างกันที่การยืม </a:t>
            </a:r>
          </a:p>
          <a:p>
            <a:endParaRPr lang="th-TH" dirty="0"/>
          </a:p>
          <a:p>
            <a:r>
              <a:rPr lang="th-TH" dirty="0"/>
              <a:t>เลขฐานสิบค่าของการยืมจะได้ครั้งละสิบ แต่ถ้าเป็น</a:t>
            </a:r>
          </a:p>
          <a:p>
            <a:endParaRPr lang="th-TH" dirty="0"/>
          </a:p>
          <a:p>
            <a:r>
              <a:rPr lang="th-TH" dirty="0"/>
              <a:t>เลขฐานสองค่าของการยืมก็จะได้ครั้งละสอง ซึ่งมีหลักเกณฑ์สรุปดังตารางดังนี้</a:t>
            </a:r>
          </a:p>
        </p:txBody>
      </p:sp>
      <p:sp>
        <p:nvSpPr>
          <p:cNvPr id="6" name="Rectangle 5"/>
          <p:cNvSpPr/>
          <p:nvPr/>
        </p:nvSpPr>
        <p:spPr>
          <a:xfrm>
            <a:off x="6539051" y="2092023"/>
            <a:ext cx="21595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/>
              <a:t>การบวกเลขฐานสอง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36912"/>
            <a:ext cx="278130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5468848" y="4353287"/>
            <a:ext cx="432048" cy="153774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03284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7784" y="133807"/>
            <a:ext cx="3786614" cy="7078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4000" b="1" dirty="0"/>
              <a:t>การคำนวณเลขฐานสอง</a:t>
            </a:r>
            <a:endParaRPr lang="th-TH" sz="4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31937"/>
            <a:ext cx="278130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7958" y="953636"/>
            <a:ext cx="62464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การบวกเลขฐานสอง 1+1 เท่ากับ 2 ของเลขฐานสิบ </a:t>
            </a:r>
          </a:p>
          <a:p>
            <a:r>
              <a:rPr lang="th-TH" dirty="0"/>
              <a:t>แต่เท่ากับ 10 ของเลขฐานสอง</a:t>
            </a:r>
          </a:p>
          <a:p>
            <a:endParaRPr lang="th-TH" dirty="0"/>
          </a:p>
          <a:p>
            <a:r>
              <a:rPr lang="th-TH" dirty="0"/>
              <a:t>เราจึงได้ผลลัพธ์เป็น 0 แล้วทด 1 เพื่อนำไปบวกกับหลักถัดไป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9" y="2924944"/>
            <a:ext cx="6181725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3284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27784" y="133807"/>
            <a:ext cx="3786614" cy="7078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4000" b="1" dirty="0"/>
              <a:t>การคำนวณเลขฐานสอง</a:t>
            </a:r>
            <a:endParaRPr lang="th-TH" sz="4000" dirty="0"/>
          </a:p>
        </p:txBody>
      </p:sp>
      <p:sp>
        <p:nvSpPr>
          <p:cNvPr id="5" name="Rectangle 4"/>
          <p:cNvSpPr/>
          <p:nvPr/>
        </p:nvSpPr>
        <p:spPr>
          <a:xfrm>
            <a:off x="342102" y="1124744"/>
            <a:ext cx="610242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การบวกเลขฐานสอง (</a:t>
            </a:r>
            <a:r>
              <a:rPr lang="en-US" b="1" dirty="0"/>
              <a:t>Binary addition) </a:t>
            </a:r>
            <a:endParaRPr lang="th-TH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763104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42102" y="1799238"/>
            <a:ext cx="2795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/>
              <a:t>จงบวกเลขฐานสองต่อไปนี้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174307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58864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7784" y="133807"/>
            <a:ext cx="3786614" cy="7078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4000" b="1" dirty="0"/>
              <a:t>การคำนวณเลขฐานสอง</a:t>
            </a:r>
            <a:endParaRPr lang="th-TH" sz="4000" dirty="0"/>
          </a:p>
        </p:txBody>
      </p:sp>
      <p:sp>
        <p:nvSpPr>
          <p:cNvPr id="3" name="Rectangle 2"/>
          <p:cNvSpPr/>
          <p:nvPr/>
        </p:nvSpPr>
        <p:spPr>
          <a:xfrm>
            <a:off x="342102" y="1124744"/>
            <a:ext cx="610242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การบวกเลขฐานสอง (</a:t>
            </a:r>
            <a:r>
              <a:rPr lang="en-US" b="1" dirty="0"/>
              <a:t>Binary addition) </a:t>
            </a:r>
            <a:endParaRPr lang="th-TH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50" y="1894751"/>
            <a:ext cx="180022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49" y="2420888"/>
            <a:ext cx="5486042" cy="156915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338773"/>
            <a:ext cx="25717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927971"/>
            <a:ext cx="2426782" cy="182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18" y="4497966"/>
            <a:ext cx="4594732" cy="2307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662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2018" y="1196752"/>
            <a:ext cx="3786614" cy="7078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4000" b="1" dirty="0"/>
              <a:t>การคำนวณเลขฐานสอง</a:t>
            </a:r>
            <a:endParaRPr lang="th-TH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2627784" y="2204864"/>
            <a:ext cx="3600400" cy="15696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800" dirty="0"/>
              <a:t>ครั้งต่อไป</a:t>
            </a:r>
          </a:p>
          <a:p>
            <a:pPr algn="ctr"/>
            <a:r>
              <a:rPr lang="th-TH" sz="4800" dirty="0"/>
              <a:t>เช็ดชื่อ</a:t>
            </a:r>
          </a:p>
        </p:txBody>
      </p:sp>
    </p:spTree>
    <p:extLst>
      <p:ext uri="{BB962C8B-B14F-4D97-AF65-F5344CB8AC3E}">
        <p14:creationId xmlns:p14="http://schemas.microsoft.com/office/powerpoint/2010/main" val="4151258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5C0996E3-3892-470F-9CC6-2C7A353650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271102"/>
            <a:ext cx="642515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altLang="th-TH" b="1" dirty="0">
                <a:latin typeface="Arial" panose="020B0604020202020204" pitchFamily="34" charset="0"/>
                <a:cs typeface="Angsana New" panose="02020603050405020304" pitchFamily="18" charset="-34"/>
              </a:rPr>
              <a:t>ก</a:t>
            </a:r>
            <a:r>
              <a:rPr kumimoji="0" lang="th-TH" alt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ารแปลงจาก "ฐานใด ๆ" เข้าสู่ "ฐานสิบ“</a:t>
            </a:r>
            <a:br>
              <a:rPr kumimoji="0" lang="th-TH" alt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</a:br>
            <a:r>
              <a:rPr kumimoji="0" lang="th-TH" altLang="th-T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 (</a:t>
            </a:r>
            <a:r>
              <a:rPr kumimoji="0" lang="th-TH" altLang="th-TH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Base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 N </a:t>
            </a:r>
            <a:r>
              <a:rPr kumimoji="0" lang="th-TH" altLang="th-TH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rightarrow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$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th-TH" altLang="th-TH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Base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10)</a:t>
            </a:r>
            <a:endParaRPr kumimoji="0" lang="th-TH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74B0096-F032-4C9E-B070-8A0D243AB5A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46855" y="1772816"/>
            <a:ext cx="8208912" cy="392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"</a:t>
            </a:r>
            <a:r>
              <a:rPr kumimoji="0" lang="th-TH" altLang="th-T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  <a:cs typeface="Angsana New" panose="02020603050405020304" pitchFamily="18" charset="-34"/>
              </a:rPr>
              <a:t>หลักการคือ การกางสูตรกระจายค่าน้ำหนักตามตำแหน่ง </a:t>
            </a:r>
            <a:r>
              <a:rPr kumimoji="0" lang="th-TH" altLang="th-T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(</a:t>
            </a:r>
            <a:r>
              <a:rPr kumimoji="0" lang="th-TH" altLang="th-TH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Positional</a:t>
            </a:r>
            <a:r>
              <a:rPr kumimoji="0" lang="th-TH" altLang="th-T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</a:t>
            </a:r>
            <a:r>
              <a:rPr kumimoji="0" lang="th-TH" altLang="th-TH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Value</a:t>
            </a:r>
            <a:r>
              <a:rPr kumimoji="0" lang="th-TH" altLang="th-T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)"</a:t>
            </a:r>
            <a:r>
              <a:rPr kumimoji="0" lang="th-TH" altLang="th-TH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ngsana New" panose="02020603050405020304" pitchFamily="18" charset="-34"/>
              </a:rPr>
              <a:t> ไม่ว่าโจทย์จะเป็นเลขฐานอะไรก็ตาม (ฐาน 2, 8 หรือ 16)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th-TH" altLang="th-TH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ngsana New" panose="02020603050405020304" pitchFamily="18" charset="-34"/>
              </a:rPr>
              <a:t>ให้นำเลขในแต่ละหลัก ไปคูณกับ </a:t>
            </a:r>
            <a:r>
              <a:rPr kumimoji="0" lang="th-TH" altLang="th-T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"</a:t>
            </a:r>
            <a:r>
              <a:rPr kumimoji="0" lang="th-TH" altLang="th-T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  <a:cs typeface="Angsana New" panose="02020603050405020304" pitchFamily="18" charset="-34"/>
              </a:rPr>
              <a:t>เลขฐานนั้น ๆ ยกกำลังด้วยตำแหน่งของมัน</a:t>
            </a:r>
            <a:r>
              <a:rPr kumimoji="0" lang="th-TH" altLang="th-T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"</a:t>
            </a:r>
            <a:r>
              <a:rPr kumimoji="0" lang="th-TH" altLang="th-TH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ngsana New" panose="02020603050405020304" pitchFamily="18" charset="-34"/>
              </a:rPr>
              <a:t>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th-TH" altLang="th-TH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ngsana New" panose="02020603050405020304" pitchFamily="18" charset="-34"/>
              </a:rPr>
              <a:t>โดยเริ่มนับตำแหน่งจากขวาไปซ้าย เริ่มต้นที่ตำแหน่งทศนิยมหลักแรกคือ </a:t>
            </a:r>
            <a:r>
              <a:rPr kumimoji="0" lang="th-TH" altLang="th-TH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0, 1, 2, 3, ...</a:t>
            </a:r>
            <a:r>
              <a:rPr kumimoji="0" lang="th-TH" altLang="th-TH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ngsana New" panose="02020603050405020304" pitchFamily="18" charset="-34"/>
              </a:rPr>
              <a:t>แล้วนำผลลัพธ์ทั้งหมดมาบวกกัน</a:t>
            </a:r>
            <a:endParaRPr kumimoji="0" lang="th-TH" altLang="th-TH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854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1278CEDC-7ABC-4F35-943C-0BC4BD2DB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332656"/>
            <a:ext cx="8640960" cy="866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Angsana New" panose="02020603050405020304" pitchFamily="18" charset="-34"/>
              </a:rPr>
              <a:t>ตัวอย่าง: แปลง </a:t>
            </a:r>
            <a:r>
              <a:rPr kumimoji="0" lang="th-TH" altLang="th-TH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  <a:cs typeface="Angsana New" panose="02020603050405020304" pitchFamily="18" charset="-34"/>
              </a:rPr>
              <a:t>(</a:t>
            </a:r>
            <a:r>
              <a:rPr kumimoji="0" lang="th-TH" altLang="th-TH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1101)</a:t>
            </a:r>
            <a:r>
              <a:rPr kumimoji="0" lang="th-TH" altLang="th-TH" sz="80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2</a:t>
            </a:r>
            <a:r>
              <a:rPr kumimoji="0" lang="th-TH" altLang="th-TH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(</a:t>
            </a:r>
            <a:r>
              <a:rPr kumimoji="0" lang="th-TH" altLang="th-TH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Angsana New" panose="02020603050405020304" pitchFamily="18" charset="-34"/>
              </a:rPr>
              <a:t>ฐาน </a:t>
            </a:r>
            <a:r>
              <a:rPr kumimoji="0" lang="th-TH" altLang="th-TH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2) </a:t>
            </a:r>
            <a:r>
              <a:rPr kumimoji="0" lang="th-TH" altLang="th-TH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Angsana New" panose="02020603050405020304" pitchFamily="18" charset="-34"/>
              </a:rPr>
              <a:t>ให้เป็นฐาน </a:t>
            </a:r>
            <a:r>
              <a:rPr kumimoji="0" lang="th-TH" altLang="th-TH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F77F5A-BC9D-42FC-9B8A-292D707551D5}"/>
              </a:ext>
            </a:extLst>
          </p:cNvPr>
          <p:cNvSpPr txBox="1"/>
          <p:nvPr/>
        </p:nvSpPr>
        <p:spPr>
          <a:xfrm>
            <a:off x="254766" y="0"/>
            <a:ext cx="8182949" cy="2231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3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  <a:cs typeface="Angsana New" panose="02020603050405020304" pitchFamily="18" charset="-34"/>
              </a:rPr>
              <a:t>ขั้นที่ 1 (ใส่ค่าน้ำหนักยกรอบ):</a:t>
            </a:r>
            <a:r>
              <a:rPr kumimoji="0" lang="th-TH" altLang="th-TH" sz="13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  <a:cs typeface="Angsana New" panose="02020603050405020304" pitchFamily="18" charset="-34"/>
              </a:rPr>
              <a:t> </a:t>
            </a:r>
            <a:r>
              <a:rPr kumimoji="0" lang="th-TH" altLang="th-TH" sz="3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  <a:cs typeface="Angsana New" panose="02020603050405020304" pitchFamily="18" charset="-34"/>
              </a:rPr>
              <a:t>เรียงจากขวาไปซ้าย</a:t>
            </a:r>
            <a:endParaRPr kumimoji="0" lang="th-TH" altLang="th-TH" sz="8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 Tex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2F6A5B-4F2B-445E-825D-C8F5DB47C672}"/>
              </a:ext>
            </a:extLst>
          </p:cNvPr>
          <p:cNvSpPr txBox="1"/>
          <p:nvPr/>
        </p:nvSpPr>
        <p:spPr>
          <a:xfrm>
            <a:off x="486307" y="5121129"/>
            <a:ext cx="88569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/>
              <a:t>ขั้นที่ 2 (รวมผลลัพธ์): เอาค่าที่ได้ทั้งหมดมาบวกกัน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DB05215-D87D-460D-88E8-FCC8B5B29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5732678"/>
            <a:ext cx="3445174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th-TH" sz="3600" b="1" dirty="0">
                <a:latin typeface="Google Sans Text"/>
              </a:rPr>
              <a:t>-&gt; </a:t>
            </a:r>
            <a:r>
              <a:rPr kumimoji="0" lang="th-TH" altLang="th-T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8 + 4 + 0 + 1 = 13</a:t>
            </a:r>
            <a:r>
              <a:rPr kumimoji="0" lang="th-TH" altLang="th-TH" sz="44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1</a:t>
            </a:r>
            <a:r>
              <a:rPr kumimoji="0" lang="th-TH" altLang="th-TH" sz="36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0</a:t>
            </a:r>
            <a:endParaRPr kumimoji="0" lang="th-TH" altLang="th-TH" sz="28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3F11C0-EC20-48EF-BF24-A3890A696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849581"/>
            <a:ext cx="7177934" cy="2883137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896008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ABDACAB5-05C5-4FA7-8FFC-D04A6E0590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251490"/>
            <a:ext cx="850745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การแปลงจาก "ฐานสิบ" ออกไป "ฐานใด ๆ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" (</a:t>
            </a:r>
            <a:r>
              <a:rPr kumimoji="0" lang="th-TH" altLang="th-TH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Base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 10 </a:t>
            </a:r>
            <a:r>
              <a:rPr lang="en-US" altLang="th-TH" sz="2800" dirty="0">
                <a:latin typeface="Arial" panose="020B0604020202020204" pitchFamily="34" charset="0"/>
                <a:cs typeface="Angsana New" panose="02020603050405020304" pitchFamily="18" charset="-34"/>
              </a:rPr>
              <a:t>=&gt; 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th-TH" altLang="th-TH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Base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N)</a:t>
            </a:r>
            <a:endParaRPr kumimoji="0" lang="th-TH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2E903F-CB92-43BF-8A79-8A6D786CFB82}"/>
              </a:ext>
            </a:extLst>
          </p:cNvPr>
          <p:cNvSpPr txBox="1"/>
          <p:nvPr/>
        </p:nvSpPr>
        <p:spPr>
          <a:xfrm>
            <a:off x="179512" y="1049356"/>
            <a:ext cx="85074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b="1" dirty="0"/>
              <a:t>"หลักการคือ การตั้งหารสั้นเอาเศษ </a:t>
            </a:r>
            <a:r>
              <a:rPr lang="th-TH" dirty="0"/>
              <a:t>(</a:t>
            </a:r>
            <a:r>
              <a:rPr lang="en-US" dirty="0"/>
              <a:t>Successive Division)"</a:t>
            </a:r>
            <a:endParaRPr lang="th-TH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AE62E66-FC6F-46F3-ACBF-6D042D6EECCC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95535" y="1818076"/>
            <a:ext cx="8291433" cy="17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เมื่อต้องการเอาเลขฐานสิบกระจายออกไปเป็นฐานอื่น ให้เรานำ </a:t>
            </a:r>
            <a:r>
              <a:rPr kumimoji="0" lang="th-TH" altLang="th-TH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"</a:t>
            </a:r>
            <a:r>
              <a:rPr kumimoji="0" lang="th-TH" altLang="th-TH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  <a:cs typeface="Angsana New" panose="02020603050405020304" pitchFamily="18" charset="-34"/>
              </a:rPr>
              <a:t>เลขฐานเป้าหมาย</a:t>
            </a:r>
            <a:r>
              <a:rPr kumimoji="0" lang="th-TH" altLang="th-TH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"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ngsana New" panose="02020603050405020304" pitchFamily="18" charset="-34"/>
              </a:rPr>
              <a:t> มาเป็นตัวตั้งหารสั้นหารเลขฐานสิบนั้นไปเรื่อย ๆ จนกว่าผลหารจะกลายเป็น 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0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ngsana New" panose="02020603050405020304" pitchFamily="18" charset="-34"/>
              </a:rPr>
              <a:t> จากนั้นให้เก็บ "เศษเหลือ (</a:t>
            </a:r>
            <a:r>
              <a:rPr kumimoji="0" lang="th-TH" altLang="th-TH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ngsana New" panose="02020603050405020304" pitchFamily="18" charset="-34"/>
              </a:rPr>
              <a:t>Remainder</a:t>
            </a:r>
            <a:r>
              <a:rPr kumimoji="0" lang="th-TH" altLang="th-TH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ngsana New" panose="02020603050405020304" pitchFamily="18" charset="-34"/>
              </a:rPr>
              <a:t>)" ในแต่ละบรรทัดมาตอบ โดยใช้วิธี </a:t>
            </a:r>
            <a:r>
              <a:rPr kumimoji="0" lang="th-TH" altLang="th-TH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"</a:t>
            </a:r>
            <a:r>
              <a:rPr kumimoji="0" lang="th-TH" altLang="th-TH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  <a:cs typeface="Angsana New" panose="02020603050405020304" pitchFamily="18" charset="-34"/>
              </a:rPr>
              <a:t>อ่านคำตอบจากล่างขึ้นบน</a:t>
            </a:r>
            <a:r>
              <a:rPr kumimoji="0" lang="th-TH" altLang="th-TH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"</a:t>
            </a:r>
            <a:endParaRPr kumimoji="0" lang="th-TH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125066-FDB9-4E8E-8788-C9431D8DD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3420169"/>
            <a:ext cx="4752528" cy="3261102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760198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2636912"/>
            <a:ext cx="9036496" cy="1238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1520" y="332656"/>
            <a:ext cx="7848872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การแปลงเลขฐานสอง เลขฐานแปด และเลขฐานสิบหก เป็นเลขฐานสิบ</a:t>
            </a:r>
            <a:endParaRPr lang="th-TH" dirty="0"/>
          </a:p>
        </p:txBody>
      </p:sp>
      <p:sp>
        <p:nvSpPr>
          <p:cNvPr id="4" name="Rectangle 3"/>
          <p:cNvSpPr/>
          <p:nvPr/>
        </p:nvSpPr>
        <p:spPr>
          <a:xfrm>
            <a:off x="395536" y="1124744"/>
            <a:ext cx="8280920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u="sng" dirty="0"/>
              <a:t>การแปลงเลขฐานสอง เป็นเลขฐานสิบ </a:t>
            </a:r>
            <a:r>
              <a:rPr lang="th-TH" b="1" dirty="0"/>
              <a:t>(ต่อ)  </a:t>
            </a:r>
            <a:r>
              <a:rPr lang="th-TH" dirty="0"/>
              <a:t>มีวิธีการ</a:t>
            </a:r>
          </a:p>
          <a:p>
            <a:r>
              <a:rPr lang="th-TH" dirty="0"/>
              <a:t>คือ ให้เอาเลขแต่ละตำแหน่งของฐานนั้นคูณด้วยค่าประจำหลักของเลขฐานนั้น แล้วนำค่าที่ได้ทั้งหมดมาบวกรวมกัน นั่นคือ ค่าเลขฐานสิบที่แปลงได้ ดังตัวอย่าง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34" y="3859658"/>
            <a:ext cx="7596844" cy="266154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786124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927884"/>
            <a:ext cx="5814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/>
              <a:t>การแปลงเลขระหว่างฐานสอง กับ เลขฐานสิบหก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51520" y="332656"/>
            <a:ext cx="54006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การแปลงเลขฐานสอง เป็นเลขฐานสิบหก </a:t>
            </a:r>
            <a:endParaRPr lang="th-TH" dirty="0"/>
          </a:p>
        </p:txBody>
      </p:sp>
      <p:sp>
        <p:nvSpPr>
          <p:cNvPr id="6" name="Rectangle 5"/>
          <p:cNvSpPr/>
          <p:nvPr/>
        </p:nvSpPr>
        <p:spPr>
          <a:xfrm>
            <a:off x="323528" y="1628800"/>
            <a:ext cx="81369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เลขฐานสอง 4 ตัวเท่ากับเลขฐานสิบหก 1 ตัว ดังนั้นการแปลงเลขฐานสอง</a:t>
            </a:r>
          </a:p>
          <a:p>
            <a:r>
              <a:rPr lang="th-TH" dirty="0"/>
              <a:t>เป็นเลขฐานสิบหก ใช้หลักการเดียวกันกับการแปลงเลขฐานสองเป็นเลขฐานแปด เพียงแต่จัดชุดเลขฐานสอง 4 ตัวแทนเลขฐานสิบหก 1 ตัว เท่านั้น แสดงดังตัวอย่างต่อไปนี้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806" y="3014152"/>
            <a:ext cx="61626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612724"/>
            <a:ext cx="467677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544" y="6216015"/>
            <a:ext cx="21336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905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81498"/>
            <a:ext cx="712879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600" b="1" dirty="0"/>
              <a:t>การแปลงเลขฐานสองเป็น เลขฐานแปด</a:t>
            </a:r>
            <a:endParaRPr lang="th-TH" sz="3600" dirty="0"/>
          </a:p>
        </p:txBody>
      </p:sp>
      <p:sp>
        <p:nvSpPr>
          <p:cNvPr id="3" name="Rectangle 2"/>
          <p:cNvSpPr/>
          <p:nvPr/>
        </p:nvSpPr>
        <p:spPr>
          <a:xfrm>
            <a:off x="229866" y="908720"/>
            <a:ext cx="864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มีหลักการอยู่ว่า เลขฐานสอง 3 ตัวแทนเลขฐานแปด 1 ตัว</a:t>
            </a:r>
          </a:p>
          <a:p>
            <a:r>
              <a:rPr lang="th-TH" dirty="0"/>
              <a:t>ถ้าแปลงเลขฐานสองเป็นเลขฐานแปดที่เป็นจำนวนเต็มให้จัดชุดเลขฐานสองชุดละ 3 ตัวโดยนับจากจุดทศนิยมมาทางซ้ายชุดสุดท้ายถ้าไม่ครบ 3 ตัว ให้ใส่ศูนย์แทนจนครบ 3 ตัว </a:t>
            </a:r>
          </a:p>
          <a:p>
            <a:r>
              <a:rPr lang="th-TH" dirty="0"/>
              <a:t>ถ้าเป็นทศนิยมใช้หลักการเดียวกันแต่ให้จัดชุดโดยนับจากจุดทศนิยมมาทางขวาในทางเขียนให้ตรงตามตำแหน่งของเลขนั้นๆดังแสดงตามตัวอย่างต่อไปนี้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36441"/>
            <a:ext cx="5924550" cy="42862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991" y="3861048"/>
            <a:ext cx="4895850" cy="20574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165304"/>
            <a:ext cx="2057400" cy="5238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55237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1653</Words>
  <Application>Microsoft Office PowerPoint</Application>
  <PresentationFormat>On-screen Show (4:3)</PresentationFormat>
  <Paragraphs>142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Google Sans</vt:lpstr>
      <vt:lpstr>Google Sans Text</vt:lpstr>
      <vt:lpstr>Office Theme</vt:lpstr>
      <vt:lpstr>PowerPoint Presentation</vt:lpstr>
      <vt:lpstr>การแปลงเลขฐานต่างๆ</vt:lpstr>
      <vt:lpstr>การแปลงเลขฐาน (Number Base Conversion)  คือหนึ่งในพื้นฐานที่สำคัญที่สุดของระบบคอมพิวเตอร์และดิจิทัล เพราะมนุษย์เราคุ้นเคยกับ "เลขฐานสิบ (Decimal)" ที่มีนิ้วมือ 10 นิ้ว แต่คอมพิวเตอร์กลับเข้าใจเพียงแค่ "เลขฐานสอง (Binary)" ที่แทนสถานะเปิด-ดับของสวิตช์ไฟฟ้าเท่านั้น</vt:lpstr>
      <vt:lpstr>การแปลงจาก "ฐานใด ๆ" เข้าสู่ "ฐานสิบ“  (Base N rightarrow$ Base 10)</vt:lpstr>
      <vt:lpstr>PowerPoint Presentation</vt:lpstr>
      <vt:lpstr>การแปลงจาก "ฐานสิบ" ออกไป "ฐานใด ๆ" (Base 10 =&gt;  Base 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www.easyosteam.com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KKD Windows7 V.11_x64</dc:creator>
  <cp:lastModifiedBy>Computer</cp:lastModifiedBy>
  <cp:revision>258</cp:revision>
  <dcterms:created xsi:type="dcterms:W3CDTF">2021-07-04T04:15:50Z</dcterms:created>
  <dcterms:modified xsi:type="dcterms:W3CDTF">2026-07-10T12:49:04Z</dcterms:modified>
</cp:coreProperties>
</file>