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257" r:id="rId3"/>
    <p:sldId id="266" r:id="rId4"/>
    <p:sldId id="278" r:id="rId5"/>
    <p:sldId id="286" r:id="rId6"/>
    <p:sldId id="287" r:id="rId7"/>
    <p:sldId id="288" r:id="rId8"/>
    <p:sldId id="306" r:id="rId9"/>
    <p:sldId id="308" r:id="rId10"/>
    <p:sldId id="309" r:id="rId11"/>
    <p:sldId id="258" r:id="rId12"/>
    <p:sldId id="268" r:id="rId13"/>
    <p:sldId id="310" r:id="rId14"/>
    <p:sldId id="321" r:id="rId15"/>
    <p:sldId id="317" r:id="rId16"/>
    <p:sldId id="320" r:id="rId17"/>
    <p:sldId id="316" r:id="rId18"/>
    <p:sldId id="318" r:id="rId19"/>
    <p:sldId id="322" r:id="rId20"/>
    <p:sldId id="273" r:id="rId21"/>
    <p:sldId id="279" r:id="rId22"/>
    <p:sldId id="274" r:id="rId23"/>
    <p:sldId id="280" r:id="rId24"/>
    <p:sldId id="259" r:id="rId25"/>
    <p:sldId id="275" r:id="rId26"/>
    <p:sldId id="263" r:id="rId27"/>
    <p:sldId id="276" r:id="rId28"/>
    <p:sldId id="281" r:id="rId29"/>
    <p:sldId id="282" r:id="rId30"/>
    <p:sldId id="283" r:id="rId31"/>
    <p:sldId id="284" r:id="rId32"/>
    <p:sldId id="285" r:id="rId33"/>
    <p:sldId id="296" r:id="rId34"/>
    <p:sldId id="297" r:id="rId35"/>
    <p:sldId id="277" r:id="rId36"/>
    <p:sldId id="298" r:id="rId37"/>
    <p:sldId id="261" r:id="rId38"/>
    <p:sldId id="262" r:id="rId39"/>
    <p:sldId id="295" r:id="rId40"/>
    <p:sldId id="299" r:id="rId41"/>
    <p:sldId id="289" r:id="rId42"/>
    <p:sldId id="300" r:id="rId43"/>
    <p:sldId id="290" r:id="rId44"/>
    <p:sldId id="291" r:id="rId45"/>
    <p:sldId id="292" r:id="rId46"/>
    <p:sldId id="293" r:id="rId47"/>
    <p:sldId id="294" r:id="rId48"/>
    <p:sldId id="301" r:id="rId49"/>
    <p:sldId id="302" r:id="rId50"/>
    <p:sldId id="303" r:id="rId51"/>
    <p:sldId id="307" r:id="rId52"/>
    <p:sldId id="304" r:id="rId53"/>
    <p:sldId id="305" r:id="rId54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58" autoAdjust="0"/>
  </p:normalViewPr>
  <p:slideViewPr>
    <p:cSldViewPr>
      <p:cViewPr varScale="1">
        <p:scale>
          <a:sx n="61" d="100"/>
          <a:sy n="61" d="100"/>
        </p:scale>
        <p:origin x="165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18865-176A-4BBE-9D32-D923E6E19387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C095B-1091-42F3-BB77-15D1A0869A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77049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337658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52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852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0269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19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97791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41598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28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03634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35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66200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38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768036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43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10282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C095B-1091-42F3-BB77-15D1A0869A97}" type="slidenum">
              <a:rPr lang="th-TH" smtClean="0"/>
              <a:t>50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852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59898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793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3548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710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6850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40022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26397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7085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6962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483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22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50716-A281-49AF-8E4C-5C77681B9FAF}" type="datetimeFigureOut">
              <a:rPr lang="th-TH" smtClean="0"/>
              <a:t>10/07/69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DE4A8-F58A-4875-AD12-C5601BD1E2B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5242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itq1001.ajarnpij.com/pic1.mp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tq1001.ajarnpij.com/and.m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tq1001.ajarnpij.com/kikivoice-cloned-file-2026-06-29-08-52-34-8860.mp4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raining Course on Digital Business Transformation">
            <a:extLst>
              <a:ext uri="{FF2B5EF4-FFF2-40B4-BE49-F238E27FC236}">
                <a16:creationId xmlns:a16="http://schemas.microsoft.com/office/drawing/2014/main" id="{2E71D204-A422-4B58-8D4E-5B36C177A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65" y="-8438"/>
            <a:ext cx="9182565" cy="266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Is Digital Transformation? | IBM">
            <a:extLst>
              <a:ext uri="{FF2B5EF4-FFF2-40B4-BE49-F238E27FC236}">
                <a16:creationId xmlns:a16="http://schemas.microsoft.com/office/drawing/2014/main" id="{936E08B9-4AC5-4CBE-AA24-9E2586879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53" y="2498404"/>
            <a:ext cx="7093369" cy="435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9E5B3F-F7A4-46DF-9DF0-1D823D837D23}"/>
              </a:ext>
            </a:extLst>
          </p:cNvPr>
          <p:cNvSpPr/>
          <p:nvPr/>
        </p:nvSpPr>
        <p:spPr>
          <a:xfrm>
            <a:off x="-26653" y="1324561"/>
            <a:ext cx="6046902" cy="1771465"/>
          </a:xfrm>
          <a:prstGeom prst="rect">
            <a:avLst/>
          </a:prstGeom>
          <a:solidFill>
            <a:srgbClr val="00206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ดิจิทัลสำหรับ</a:t>
            </a:r>
          </a:p>
          <a:p>
            <a:pPr algn="ctr"/>
            <a:r>
              <a:rPr lang="th-TH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เทคโนโลยีสารสนเทศ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CE126AA-A528-4C94-A50E-DE3557373E03}"/>
              </a:ext>
            </a:extLst>
          </p:cNvPr>
          <p:cNvSpPr/>
          <p:nvPr/>
        </p:nvSpPr>
        <p:spPr>
          <a:xfrm>
            <a:off x="-38564" y="3049914"/>
            <a:ext cx="4240296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/>
              <a:t>ITQ1001</a:t>
            </a:r>
            <a:endParaRPr lang="th-TH" sz="4000" b="1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A1CA94-DA12-4F5D-B2F7-14134FA1502B}"/>
              </a:ext>
            </a:extLst>
          </p:cNvPr>
          <p:cNvSpPr/>
          <p:nvPr/>
        </p:nvSpPr>
        <p:spPr>
          <a:xfrm>
            <a:off x="37266" y="6315308"/>
            <a:ext cx="7487062" cy="523220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/>
              <a:t>Digital for Information Technology	</a:t>
            </a:r>
            <a:endParaRPr lang="th-TH" dirty="0"/>
          </a:p>
        </p:txBody>
      </p:sp>
      <p:pic>
        <p:nvPicPr>
          <p:cNvPr id="7" name="kikivoice-cloned-file-2026-06-29-08-52-34-8860">
            <a:hlinkClick r:id="" action="ppaction://media"/>
            <a:extLst>
              <a:ext uri="{FF2B5EF4-FFF2-40B4-BE49-F238E27FC236}">
                <a16:creationId xmlns:a16="http://schemas.microsoft.com/office/drawing/2014/main" id="{7CEF3FE7-95A0-4AD1-A57A-60F0F07A61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731" y="1342337"/>
            <a:ext cx="3416187" cy="511501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FA5C518-7E40-40A9-B31A-16F91D90268E}"/>
              </a:ext>
            </a:extLst>
          </p:cNvPr>
          <p:cNvSpPr txBox="1"/>
          <p:nvPr/>
        </p:nvSpPr>
        <p:spPr>
          <a:xfrm>
            <a:off x="5791733" y="6315308"/>
            <a:ext cx="3315002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 err="1">
                <a:solidFill>
                  <a:srgbClr val="002060"/>
                </a:solidFill>
              </a:rPr>
              <a:t>พิชญ</a:t>
            </a:r>
            <a:r>
              <a:rPr lang="th-TH" b="1" dirty="0">
                <a:solidFill>
                  <a:srgbClr val="002060"/>
                </a:solidFill>
              </a:rPr>
              <a:t>พง</a:t>
            </a:r>
            <a:r>
              <a:rPr lang="th-TH" b="1" dirty="0" err="1">
                <a:solidFill>
                  <a:srgbClr val="002060"/>
                </a:solidFill>
              </a:rPr>
              <a:t>ค์</a:t>
            </a:r>
            <a:r>
              <a:rPr lang="th-TH" b="1" dirty="0">
                <a:solidFill>
                  <a:srgbClr val="002060"/>
                </a:solidFill>
              </a:rPr>
              <a:t> </a:t>
            </a:r>
            <a:r>
              <a:rPr lang="th-TH" b="1" dirty="0" err="1">
                <a:solidFill>
                  <a:srgbClr val="002060"/>
                </a:solidFill>
              </a:rPr>
              <a:t>ศิ</a:t>
            </a:r>
            <a:r>
              <a:rPr lang="th-TH" b="1" dirty="0">
                <a:solidFill>
                  <a:srgbClr val="002060"/>
                </a:solidFill>
              </a:rPr>
              <a:t>ลัง</a:t>
            </a:r>
            <a:r>
              <a:rPr lang="th-TH" b="1" dirty="0" err="1">
                <a:solidFill>
                  <a:srgbClr val="002060"/>
                </a:solidFill>
              </a:rPr>
              <a:t>ค์</a:t>
            </a:r>
            <a:r>
              <a:rPr lang="th-TH" b="1" dirty="0">
                <a:solidFill>
                  <a:srgbClr val="002060"/>
                </a:solidFill>
              </a:rPr>
              <a:t>ประชา</a:t>
            </a:r>
          </a:p>
        </p:txBody>
      </p:sp>
    </p:spTree>
    <p:extLst>
      <p:ext uri="{BB962C8B-B14F-4D97-AF65-F5344CB8AC3E}">
        <p14:creationId xmlns:p14="http://schemas.microsoft.com/office/powerpoint/2010/main" val="302462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FD81A-D5F4-48B1-91E9-A2761DB47B0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  <a:ln>
            <a:solidFill>
              <a:srgbClr val="002060"/>
            </a:solidFill>
          </a:ln>
        </p:spPr>
        <p:txBody>
          <a:bodyPr/>
          <a:lstStyle/>
          <a:p>
            <a:r>
              <a:rPr lang="th-TH" dirty="0"/>
              <a:t>เปรียบเทียบสภาวะ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C2E424F3-B013-4669-8C77-CDB2F4DBC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772816"/>
            <a:ext cx="7392821" cy="4032448"/>
          </a:xfrm>
          <a:prstGeom prst="rect">
            <a:avLst/>
          </a:prstGeom>
        </p:spPr>
      </p:pic>
      <p:sp>
        <p:nvSpPr>
          <p:cNvPr id="6" name="Arrow: Bent 5">
            <a:extLst>
              <a:ext uri="{FF2B5EF4-FFF2-40B4-BE49-F238E27FC236}">
                <a16:creationId xmlns:a16="http://schemas.microsoft.com/office/drawing/2014/main" id="{FDA1CA1F-25E6-42D4-963D-5B0D01BF8BE7}"/>
              </a:ext>
            </a:extLst>
          </p:cNvPr>
          <p:cNvSpPr/>
          <p:nvPr/>
        </p:nvSpPr>
        <p:spPr>
          <a:xfrm flipH="1">
            <a:off x="7750696" y="2636912"/>
            <a:ext cx="936104" cy="158417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7026EB-8C5F-4839-B6F7-E45FDFAF82D8}"/>
              </a:ext>
            </a:extLst>
          </p:cNvPr>
          <p:cNvSpPr txBox="1"/>
          <p:nvPr/>
        </p:nvSpPr>
        <p:spPr>
          <a:xfrm>
            <a:off x="7590394" y="4581128"/>
            <a:ext cx="147989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th-TH" b="1" dirty="0"/>
              <a:t>คลิก</a:t>
            </a:r>
            <a:r>
              <a:rPr lang="th-TH" b="1" dirty="0" err="1"/>
              <a:t>ส์</a:t>
            </a:r>
            <a:r>
              <a:rPr lang="th-TH" b="1" dirty="0"/>
              <a:t>ที่ภาพ</a:t>
            </a:r>
          </a:p>
        </p:txBody>
      </p:sp>
    </p:spTree>
    <p:extLst>
      <p:ext uri="{BB962C8B-B14F-4D97-AF65-F5344CB8AC3E}">
        <p14:creationId xmlns:p14="http://schemas.microsoft.com/office/powerpoint/2010/main" val="3480997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9106" y="116632"/>
            <a:ext cx="396044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4800" b="1" dirty="0">
                <a:solidFill>
                  <a:schemeClr val="tx1"/>
                </a:solidFill>
              </a:rPr>
              <a:t>ระบบตัวเลข </a:t>
            </a:r>
            <a:endParaRPr lang="th-TH" sz="48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550" y="1001033"/>
            <a:ext cx="3642344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ระบบตัวเลขที่ใช้ในระบบดิจิตอล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457548" y="1559709"/>
            <a:ext cx="8363557" cy="5016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200" b="1" dirty="0"/>
              <a:t>1.1 ระบบเลข</a:t>
            </a:r>
            <a:r>
              <a:rPr lang="th-TH" sz="3200" b="1" u="sng" dirty="0">
                <a:solidFill>
                  <a:srgbClr val="002060"/>
                </a:solidFill>
              </a:rPr>
              <a:t>ฐานสิบ</a:t>
            </a:r>
            <a:r>
              <a:rPr lang="th-TH" sz="3200" b="1" dirty="0"/>
              <a:t> </a:t>
            </a:r>
            <a:r>
              <a:rPr lang="th-TH" sz="3200" b="1" dirty="0">
                <a:solidFill>
                  <a:srgbClr val="FF0000"/>
                </a:solidFill>
              </a:rPr>
              <a:t>ฐานสอง    </a:t>
            </a:r>
            <a:r>
              <a:rPr lang="th-TH" sz="3200" b="1" dirty="0">
                <a:solidFill>
                  <a:srgbClr val="00B050"/>
                </a:solidFill>
              </a:rPr>
              <a:t>ฐานแปด   </a:t>
            </a:r>
            <a:r>
              <a:rPr lang="th-TH" sz="3200" b="1" dirty="0"/>
              <a:t>และ  </a:t>
            </a:r>
            <a:r>
              <a:rPr lang="th-TH" sz="3200" b="1" dirty="0">
                <a:solidFill>
                  <a:srgbClr val="7030A0"/>
                </a:solidFill>
              </a:rPr>
              <a:t>ฐานสิบหก</a:t>
            </a:r>
          </a:p>
          <a:p>
            <a:endParaRPr lang="th-TH" sz="3200" b="1" dirty="0"/>
          </a:p>
          <a:p>
            <a:r>
              <a:rPr lang="th-TH" sz="3200" b="1" dirty="0"/>
              <a:t>1.2 การแปลงเลข</a:t>
            </a:r>
            <a:r>
              <a:rPr lang="th-TH" sz="3200" b="1" dirty="0">
                <a:solidFill>
                  <a:schemeClr val="accent6"/>
                </a:solidFill>
              </a:rPr>
              <a:t>ฐานสิบ  </a:t>
            </a:r>
            <a:r>
              <a:rPr lang="th-TH" sz="3200" b="1" dirty="0"/>
              <a:t>    ฐานสอง    ฐานแปดและฐานสิบหก</a:t>
            </a:r>
          </a:p>
          <a:p>
            <a:endParaRPr lang="th-TH" sz="3200" b="1" dirty="0"/>
          </a:p>
          <a:p>
            <a:r>
              <a:rPr lang="th-TH" sz="3200" b="1" dirty="0"/>
              <a:t>1.3 การคำนวณเลขฐานสอง   1.4 การคอมพลี</a:t>
            </a:r>
            <a:r>
              <a:rPr lang="th-TH" sz="3200" b="1" dirty="0" err="1"/>
              <a:t>เมนต์</a:t>
            </a:r>
            <a:r>
              <a:rPr lang="th-TH" sz="3200" b="1" dirty="0"/>
              <a:t>เลขฐานสอง</a:t>
            </a:r>
          </a:p>
          <a:p>
            <a:endParaRPr lang="th-TH" sz="3200" b="1" dirty="0"/>
          </a:p>
          <a:p>
            <a:r>
              <a:rPr lang="th-TH" sz="3200" b="1" dirty="0"/>
              <a:t>1.5 รหัสในระบบดิจิตอล   1.6 รหัสบีซีดี      1.7 รหัสเกิน 3</a:t>
            </a:r>
          </a:p>
          <a:p>
            <a:endParaRPr lang="th-TH" sz="3200" b="1" dirty="0"/>
          </a:p>
          <a:p>
            <a:r>
              <a:rPr lang="th-TH" sz="3200" b="1" dirty="0"/>
              <a:t>1.8 รหัส</a:t>
            </a:r>
            <a:r>
              <a:rPr lang="th-TH" sz="3200" b="1" dirty="0" err="1"/>
              <a:t>เกรย์</a:t>
            </a:r>
            <a:r>
              <a:rPr lang="th-TH" sz="3200" b="1" dirty="0"/>
              <a:t>                  1.9 รหัสแอสกี</a:t>
            </a:r>
          </a:p>
          <a:p>
            <a:endParaRPr lang="th-TH" sz="3200" b="1" dirty="0"/>
          </a:p>
        </p:txBody>
      </p:sp>
      <p:pic>
        <p:nvPicPr>
          <p:cNvPr id="3076" name="Picture 4" descr="https://i.ytimg.com/vi/fFVHiXxRCbM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004642"/>
            <a:ext cx="2304256" cy="138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850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35696" y="476672"/>
            <a:ext cx="5958408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/>
              <a:t>ความหมายและความสำคัญของวงจรดิจิตอล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395535" y="1254650"/>
            <a:ext cx="834672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u="sng" dirty="0"/>
              <a:t>วงจรดิจิตอล </a:t>
            </a:r>
            <a:r>
              <a:rPr lang="th-TH" sz="3600" dirty="0"/>
              <a:t>หมายถึง </a:t>
            </a:r>
            <a:r>
              <a:rPr lang="th-TH" sz="3600" b="1" dirty="0">
                <a:solidFill>
                  <a:srgbClr val="002060"/>
                </a:solidFill>
              </a:rPr>
              <a:t>วงจรที่ออกแบบเพื่อใช้ประมวลผล หรือ ดำเนินการสัญญาณดิจิตอล ให้เกิดผลลัพธ์ตามความต้องการของผู้ออกแบบ </a:t>
            </a:r>
            <a:r>
              <a:rPr lang="th-TH" sz="3200" b="1" dirty="0">
                <a:solidFill>
                  <a:srgbClr val="002060"/>
                </a:solidFill>
              </a:rPr>
              <a:t>โดยสามารถกำหนดรูปแบบอินพุต</a:t>
            </a:r>
          </a:p>
          <a:p>
            <a:r>
              <a:rPr lang="th-TH" sz="3200" b="1" dirty="0">
                <a:solidFill>
                  <a:srgbClr val="002060"/>
                </a:solidFill>
              </a:rPr>
              <a:t>และ เอาต์พุต ได้โดยการเขียนตารางความจริง </a:t>
            </a:r>
          </a:p>
          <a:p>
            <a:endParaRPr lang="th-TH" sz="3200" b="1" dirty="0"/>
          </a:p>
          <a:p>
            <a:endParaRPr lang="th-TH" sz="3200" b="1" dirty="0"/>
          </a:p>
          <a:p>
            <a:endParaRPr lang="th-TH" sz="3200" b="1" dirty="0"/>
          </a:p>
          <a:p>
            <a:endParaRPr lang="th-TH" sz="3200" b="1" dirty="0"/>
          </a:p>
          <a:p>
            <a:r>
              <a:rPr lang="th-TH" sz="3200" b="1" dirty="0"/>
              <a:t>กำหนดความสัมพันธ์ระหว่างค่าอินพุตและเอาต์พุต</a:t>
            </a:r>
          </a:p>
          <a:p>
            <a:r>
              <a:rPr lang="th-TH" sz="3200" b="1" dirty="0"/>
              <a:t>นำมาลดรูปให้อยู่ในรูปสมการ และนำไปเขียน ลอจิกไดอะแกรม</a:t>
            </a:r>
          </a:p>
        </p:txBody>
      </p:sp>
      <p:pic>
        <p:nvPicPr>
          <p:cNvPr id="2" name="Picture 2" descr="https://archive.cnx.org/resources/0d6b87c996be8ae6d0efc70c073db6c59a8ce817/scr0360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501008"/>
            <a:ext cx="5940216" cy="187220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224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6265F4E-0059-4BAE-9141-2DAECACBC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" y="1330534"/>
            <a:ext cx="9144000" cy="47201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35811F-B781-47D9-8948-B8706B71D375}"/>
              </a:ext>
            </a:extLst>
          </p:cNvPr>
          <p:cNvSpPr txBox="1"/>
          <p:nvPr/>
        </p:nvSpPr>
        <p:spPr>
          <a:xfrm>
            <a:off x="2555776" y="545705"/>
            <a:ext cx="4627178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dirty="0"/>
              <a:t>https://logic.ly/demo/</a:t>
            </a:r>
          </a:p>
        </p:txBody>
      </p:sp>
    </p:spTree>
    <p:extLst>
      <p:ext uri="{BB962C8B-B14F-4D97-AF65-F5344CB8AC3E}">
        <p14:creationId xmlns:p14="http://schemas.microsoft.com/office/powerpoint/2010/main" val="2846420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279A1-DDF7-4747-B14A-2580D0780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CF2CE-DDFE-4AEF-9ACC-9176AE92D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CE9700-BBC8-4950-97B9-C57346E64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5183"/>
            <a:ext cx="9144000" cy="37676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29AF73-5218-48C9-9522-293CF7F05774}"/>
              </a:ext>
            </a:extLst>
          </p:cNvPr>
          <p:cNvSpPr txBox="1"/>
          <p:nvPr/>
        </p:nvSpPr>
        <p:spPr>
          <a:xfrm>
            <a:off x="2555776" y="545705"/>
            <a:ext cx="4627178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dirty="0"/>
              <a:t>https://logic.ly/demo/</a:t>
            </a:r>
          </a:p>
        </p:txBody>
      </p:sp>
    </p:spTree>
    <p:extLst>
      <p:ext uri="{BB962C8B-B14F-4D97-AF65-F5344CB8AC3E}">
        <p14:creationId xmlns:p14="http://schemas.microsoft.com/office/powerpoint/2010/main" val="4013886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3752952-5E6D-4DFD-9E80-24F58B6A0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381000"/>
            <a:ext cx="6210300" cy="3048000"/>
          </a:xfrm>
          <a:prstGeom prst="rect">
            <a:avLst/>
          </a:prstGeom>
        </p:spPr>
      </p:pic>
      <p:pic>
        <p:nvPicPr>
          <p:cNvPr id="8" name="Picture 2" descr="https://archive.cnx.org/resources/0d6b87c996be8ae6d0efc70c073db6c59a8ce817/scr0360-02.jpg">
            <a:extLst>
              <a:ext uri="{FF2B5EF4-FFF2-40B4-BE49-F238E27FC236}">
                <a16:creationId xmlns:a16="http://schemas.microsoft.com/office/drawing/2014/main" id="{64F2096D-49FF-4764-B1A1-E18EDB5D3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06" y="4221088"/>
            <a:ext cx="5940216" cy="187220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93AF0F2-AE4D-49A8-B140-8905BE92FF16}"/>
              </a:ext>
            </a:extLst>
          </p:cNvPr>
          <p:cNvCxnSpPr/>
          <p:nvPr/>
        </p:nvCxnSpPr>
        <p:spPr>
          <a:xfrm flipH="1">
            <a:off x="179512" y="908720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29B0B9F-E1A3-4CE2-A96F-9A249B6F42CA}"/>
              </a:ext>
            </a:extLst>
          </p:cNvPr>
          <p:cNvCxnSpPr>
            <a:cxnSpLocks/>
          </p:cNvCxnSpPr>
          <p:nvPr/>
        </p:nvCxnSpPr>
        <p:spPr>
          <a:xfrm>
            <a:off x="179512" y="908720"/>
            <a:ext cx="0" cy="56886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E83D3F-4C11-412D-A695-17055E63412F}"/>
              </a:ext>
            </a:extLst>
          </p:cNvPr>
          <p:cNvCxnSpPr>
            <a:cxnSpLocks/>
          </p:cNvCxnSpPr>
          <p:nvPr/>
        </p:nvCxnSpPr>
        <p:spPr>
          <a:xfrm flipH="1">
            <a:off x="179512" y="6597352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C411E01-4786-433E-8EA0-2E0D6538791B}"/>
              </a:ext>
            </a:extLst>
          </p:cNvPr>
          <p:cNvCxnSpPr>
            <a:cxnSpLocks/>
          </p:cNvCxnSpPr>
          <p:nvPr/>
        </p:nvCxnSpPr>
        <p:spPr>
          <a:xfrm>
            <a:off x="1547664" y="6093296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B91927-274A-4219-9274-7CA33A7C92D5}"/>
              </a:ext>
            </a:extLst>
          </p:cNvPr>
          <p:cNvCxnSpPr>
            <a:cxnSpLocks/>
          </p:cNvCxnSpPr>
          <p:nvPr/>
        </p:nvCxnSpPr>
        <p:spPr>
          <a:xfrm>
            <a:off x="2267744" y="6093296"/>
            <a:ext cx="0" cy="2520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255237-0C17-4742-B007-5C75CAF3938B}"/>
              </a:ext>
            </a:extLst>
          </p:cNvPr>
          <p:cNvCxnSpPr>
            <a:cxnSpLocks/>
          </p:cNvCxnSpPr>
          <p:nvPr/>
        </p:nvCxnSpPr>
        <p:spPr>
          <a:xfrm>
            <a:off x="755576" y="1700808"/>
            <a:ext cx="0" cy="4644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09BDAE1-2F84-4052-886E-9782FEBE8D79}"/>
              </a:ext>
            </a:extLst>
          </p:cNvPr>
          <p:cNvCxnSpPr>
            <a:cxnSpLocks/>
          </p:cNvCxnSpPr>
          <p:nvPr/>
        </p:nvCxnSpPr>
        <p:spPr>
          <a:xfrm>
            <a:off x="755576" y="6345324"/>
            <a:ext cx="15121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27FF321-49D3-444E-9AA5-D74617C55FE0}"/>
              </a:ext>
            </a:extLst>
          </p:cNvPr>
          <p:cNvCxnSpPr>
            <a:cxnSpLocks/>
          </p:cNvCxnSpPr>
          <p:nvPr/>
        </p:nvCxnSpPr>
        <p:spPr>
          <a:xfrm>
            <a:off x="755576" y="1700808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CBAF9D0-3A2C-4135-B1B3-082EDD737330}"/>
              </a:ext>
            </a:extLst>
          </p:cNvPr>
          <p:cNvCxnSpPr>
            <a:cxnSpLocks/>
          </p:cNvCxnSpPr>
          <p:nvPr/>
        </p:nvCxnSpPr>
        <p:spPr>
          <a:xfrm>
            <a:off x="2699792" y="1484784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2E5645F1-36D9-4DC3-8D43-C0532DDFCEA4}"/>
              </a:ext>
            </a:extLst>
          </p:cNvPr>
          <p:cNvCxnSpPr>
            <a:cxnSpLocks/>
          </p:cNvCxnSpPr>
          <p:nvPr/>
        </p:nvCxnSpPr>
        <p:spPr>
          <a:xfrm>
            <a:off x="2699792" y="1844824"/>
            <a:ext cx="12986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6592F14-9747-4D68-8A9F-7F6BC8572E0F}"/>
              </a:ext>
            </a:extLst>
          </p:cNvPr>
          <p:cNvCxnSpPr>
            <a:cxnSpLocks/>
          </p:cNvCxnSpPr>
          <p:nvPr/>
        </p:nvCxnSpPr>
        <p:spPr>
          <a:xfrm>
            <a:off x="3998458" y="1844824"/>
            <a:ext cx="0" cy="19082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32FFE1F-A2E9-4D2D-AF2C-31452B8F7714}"/>
              </a:ext>
            </a:extLst>
          </p:cNvPr>
          <p:cNvCxnSpPr>
            <a:cxnSpLocks/>
          </p:cNvCxnSpPr>
          <p:nvPr/>
        </p:nvCxnSpPr>
        <p:spPr>
          <a:xfrm flipH="1">
            <a:off x="3131839" y="3753036"/>
            <a:ext cx="8666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163C130-958E-405D-B945-0088E565AE5F}"/>
              </a:ext>
            </a:extLst>
          </p:cNvPr>
          <p:cNvCxnSpPr>
            <a:cxnSpLocks/>
          </p:cNvCxnSpPr>
          <p:nvPr/>
        </p:nvCxnSpPr>
        <p:spPr>
          <a:xfrm>
            <a:off x="3131839" y="3753036"/>
            <a:ext cx="1" cy="468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E6F03A2-BB76-4706-8C8E-3B5D3875522E}"/>
              </a:ext>
            </a:extLst>
          </p:cNvPr>
          <p:cNvCxnSpPr>
            <a:cxnSpLocks/>
          </p:cNvCxnSpPr>
          <p:nvPr/>
        </p:nvCxnSpPr>
        <p:spPr>
          <a:xfrm>
            <a:off x="4288914" y="1320514"/>
            <a:ext cx="0" cy="24325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7D52091A-C0D9-42E0-962B-FB27FFCAD37C}"/>
              </a:ext>
            </a:extLst>
          </p:cNvPr>
          <p:cNvCxnSpPr>
            <a:cxnSpLocks/>
          </p:cNvCxnSpPr>
          <p:nvPr/>
        </p:nvCxnSpPr>
        <p:spPr>
          <a:xfrm>
            <a:off x="4288914" y="3753036"/>
            <a:ext cx="35259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8105155-3731-4209-88D0-154EDC2C312D}"/>
              </a:ext>
            </a:extLst>
          </p:cNvPr>
          <p:cNvCxnSpPr>
            <a:cxnSpLocks/>
          </p:cNvCxnSpPr>
          <p:nvPr/>
        </p:nvCxnSpPr>
        <p:spPr>
          <a:xfrm>
            <a:off x="7814882" y="3753036"/>
            <a:ext cx="0" cy="2700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E9D0634-7E43-44BF-B021-14C1BB82AB8E}"/>
              </a:ext>
            </a:extLst>
          </p:cNvPr>
          <p:cNvCxnSpPr>
            <a:cxnSpLocks/>
          </p:cNvCxnSpPr>
          <p:nvPr/>
        </p:nvCxnSpPr>
        <p:spPr>
          <a:xfrm flipH="1">
            <a:off x="2915816" y="6453336"/>
            <a:ext cx="48990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75F2B8E-16FE-4C31-9B96-A06D88FC88DF}"/>
              </a:ext>
            </a:extLst>
          </p:cNvPr>
          <p:cNvCxnSpPr>
            <a:cxnSpLocks/>
          </p:cNvCxnSpPr>
          <p:nvPr/>
        </p:nvCxnSpPr>
        <p:spPr>
          <a:xfrm>
            <a:off x="2915816" y="602128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A530555-1812-40C9-8535-B9FF66A3434F}"/>
              </a:ext>
            </a:extLst>
          </p:cNvPr>
          <p:cNvCxnSpPr>
            <a:cxnSpLocks/>
          </p:cNvCxnSpPr>
          <p:nvPr/>
        </p:nvCxnSpPr>
        <p:spPr>
          <a:xfrm flipH="1" flipV="1">
            <a:off x="3998458" y="1306859"/>
            <a:ext cx="290456" cy="13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029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FCC263-CE27-46DD-A9BB-A9A5704E4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404664"/>
            <a:ext cx="7228571" cy="3590476"/>
          </a:xfrm>
          <a:prstGeom prst="rect">
            <a:avLst/>
          </a:prstGeom>
        </p:spPr>
      </p:pic>
      <p:pic>
        <p:nvPicPr>
          <p:cNvPr id="6" name="Picture 2" descr="https://archive.cnx.org/resources/0d6b87c996be8ae6d0efc70c073db6c59a8ce817/scr0360-02.jpg">
            <a:extLst>
              <a:ext uri="{FF2B5EF4-FFF2-40B4-BE49-F238E27FC236}">
                <a16:creationId xmlns:a16="http://schemas.microsoft.com/office/drawing/2014/main" id="{FEBA8A6B-B64A-4303-B13F-D45CBC614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221088"/>
            <a:ext cx="6493554" cy="187220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507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BD4AB-D02C-4653-9D4C-ABAE0966C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8443C0-64D7-44C6-86B9-1AB1EB460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0545"/>
            <a:ext cx="9144000" cy="505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36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irefly จากภาพช่วยสร้างภาพเคลื่อนไหวจำลองการวิ่งของกระแสไฟฟ้าวิ่งไปกลับไปตามเส้นสีน้ำเงินที่เชื่อมต่">
            <a:hlinkClick r:id="" action="ppaction://media"/>
            <a:extLst>
              <a:ext uri="{FF2B5EF4-FFF2-40B4-BE49-F238E27FC236}">
                <a16:creationId xmlns:a16="http://schemas.microsoft.com/office/drawing/2014/main" id="{9234B5C7-2E6B-4722-875F-C1F525EE74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884" y="54868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20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U-Turn 1">
            <a:extLst>
              <a:ext uri="{FF2B5EF4-FFF2-40B4-BE49-F238E27FC236}">
                <a16:creationId xmlns:a16="http://schemas.microsoft.com/office/drawing/2014/main" id="{30DD63A6-6C11-4107-A465-6205EE594CB0}"/>
              </a:ext>
            </a:extLst>
          </p:cNvPr>
          <p:cNvSpPr/>
          <p:nvPr/>
        </p:nvSpPr>
        <p:spPr>
          <a:xfrm>
            <a:off x="395536" y="332656"/>
            <a:ext cx="4464496" cy="93610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solidFill>
                  <a:schemeClr val="tx1"/>
                </a:solidFill>
              </a:rPr>
              <a:t>คลิก</a:t>
            </a:r>
            <a:r>
              <a:rPr lang="th-TH" dirty="0" err="1">
                <a:solidFill>
                  <a:schemeClr val="tx1"/>
                </a:solidFill>
              </a:rPr>
              <a:t>ส์</a:t>
            </a:r>
            <a:r>
              <a:rPr lang="th-TH" dirty="0">
                <a:solidFill>
                  <a:schemeClr val="tx1"/>
                </a:solidFill>
              </a:rPr>
              <a:t>ที่ภาพ</a:t>
            </a:r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97AEB5E2-3768-4AC0-945C-778C50510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1298347"/>
            <a:ext cx="6372225" cy="496252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5DB26553-CAE5-49B4-AB37-1FDACEE0F111}"/>
              </a:ext>
            </a:extLst>
          </p:cNvPr>
          <p:cNvSpPr/>
          <p:nvPr/>
        </p:nvSpPr>
        <p:spPr>
          <a:xfrm flipH="1">
            <a:off x="6733169" y="1988840"/>
            <a:ext cx="1296144" cy="1080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B8C909-74CA-4135-9F35-AEE9DE49ECBE}"/>
              </a:ext>
            </a:extLst>
          </p:cNvPr>
          <p:cNvSpPr txBox="1"/>
          <p:nvPr/>
        </p:nvSpPr>
        <p:spPr>
          <a:xfrm>
            <a:off x="6733169" y="294602"/>
            <a:ext cx="20152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ใช้อธิบายวงจร</a:t>
            </a:r>
          </a:p>
          <a:p>
            <a:r>
              <a:rPr lang="en-US" dirty="0"/>
              <a:t>And gate </a:t>
            </a:r>
          </a:p>
          <a:p>
            <a:r>
              <a:rPr lang="th-TH" dirty="0"/>
              <a:t>เฉพาะภาพด้านบน</a:t>
            </a:r>
          </a:p>
        </p:txBody>
      </p:sp>
    </p:spTree>
    <p:extLst>
      <p:ext uri="{BB962C8B-B14F-4D97-AF65-F5344CB8AC3E}">
        <p14:creationId xmlns:p14="http://schemas.microsoft.com/office/powerpoint/2010/main" val="1021281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5616" y="1268760"/>
            <a:ext cx="4536505" cy="353943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r>
              <a:rPr lang="th-TH" sz="3600" b="1" dirty="0">
                <a:solidFill>
                  <a:srgbClr val="00B050"/>
                </a:solidFill>
              </a:rPr>
              <a:t>การ</a:t>
            </a:r>
            <a:r>
              <a:rPr lang="th-TH" sz="3600" b="1" dirty="0" err="1">
                <a:solidFill>
                  <a:srgbClr val="00B050"/>
                </a:solidFill>
              </a:rPr>
              <a:t>ดําเนินการ</a:t>
            </a:r>
            <a:r>
              <a:rPr lang="th-TH" sz="3600" b="1" dirty="0">
                <a:solidFill>
                  <a:srgbClr val="00B050"/>
                </a:solidFill>
              </a:rPr>
              <a:t>และรหัส </a:t>
            </a:r>
            <a:r>
              <a:rPr lang="th-TH" sz="3600" dirty="0">
                <a:solidFill>
                  <a:schemeClr val="accent6"/>
                </a:solidFill>
              </a:rPr>
              <a:t>ลอจิกเกต</a:t>
            </a:r>
            <a:r>
              <a:rPr lang="th-TH" sz="3600" dirty="0"/>
              <a:t> </a:t>
            </a:r>
            <a:r>
              <a:rPr lang="th-TH" sz="3600" dirty="0" err="1">
                <a:solidFill>
                  <a:srgbClr val="0070C0"/>
                </a:solidFill>
              </a:rPr>
              <a:t>พีชคณิตบูลีน</a:t>
            </a:r>
            <a:r>
              <a:rPr lang="th-TH" sz="3600" dirty="0">
                <a:solidFill>
                  <a:srgbClr val="0070C0"/>
                </a:solidFill>
              </a:rPr>
              <a:t>และการลดรูป</a:t>
            </a:r>
            <a:r>
              <a:rPr lang="th-TH" sz="3600" dirty="0">
                <a:solidFill>
                  <a:srgbClr val="FFC000"/>
                </a:solidFill>
              </a:rPr>
              <a:t>วงจรลอจิก</a:t>
            </a:r>
            <a:r>
              <a:rPr lang="th-TH" sz="3600" dirty="0"/>
              <a:t>  วงจรคอมบิ</a:t>
            </a:r>
            <a:r>
              <a:rPr lang="th-TH" sz="3600" dirty="0" err="1"/>
              <a:t>เนชัน</a:t>
            </a:r>
            <a:r>
              <a:rPr lang="th-TH" sz="3600" dirty="0"/>
              <a:t>  </a:t>
            </a:r>
            <a:r>
              <a:rPr lang="th-TH" sz="3600" dirty="0">
                <a:solidFill>
                  <a:srgbClr val="00B0F0"/>
                </a:solidFill>
              </a:rPr>
              <a:t>วงจรพัลส์ วงจรซี</a:t>
            </a:r>
            <a:r>
              <a:rPr lang="th-TH" sz="3600" dirty="0" err="1">
                <a:solidFill>
                  <a:srgbClr val="00B0F0"/>
                </a:solidFill>
              </a:rPr>
              <a:t>เควนเชียล</a:t>
            </a:r>
            <a:r>
              <a:rPr lang="th-TH" sz="3600" dirty="0">
                <a:solidFill>
                  <a:srgbClr val="00B0F0"/>
                </a:solidFill>
              </a:rPr>
              <a:t> </a:t>
            </a:r>
          </a:p>
          <a:p>
            <a:r>
              <a:rPr lang="en-US" sz="2000" dirty="0"/>
              <a:t>Number systems, operations </a:t>
            </a:r>
          </a:p>
          <a:p>
            <a:r>
              <a:rPr lang="en-US" sz="2000" dirty="0"/>
              <a:t>and codes, logic gates, Boolean algebra and logic simplification, combinational logic, pulse logic, Sequential logic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616" y="612561"/>
            <a:ext cx="5472608" cy="70788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4000" dirty="0"/>
              <a:t>คำอธิบายรายวิชา</a:t>
            </a:r>
            <a:r>
              <a:rPr lang="en-US" sz="3200" dirty="0"/>
              <a:t>/</a:t>
            </a:r>
            <a:r>
              <a:rPr lang="th-TH" sz="4000" dirty="0"/>
              <a:t>ขอบเขตเนื้อหา</a:t>
            </a:r>
          </a:p>
        </p:txBody>
      </p:sp>
      <p:pic>
        <p:nvPicPr>
          <p:cNvPr id="3074" name="Picture 2" descr="Empowering a Sustainable Future: The Role of Information and Communication  Technology (ICT) and Innovation in Combating Climate Change - PACJA -  Panafrican Climate Justice Alliance">
            <a:extLst>
              <a:ext uri="{FF2B5EF4-FFF2-40B4-BE49-F238E27FC236}">
                <a16:creationId xmlns:a16="http://schemas.microsoft.com/office/drawing/2014/main" id="{7075AFF1-DDCE-4811-AE54-F1D060351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425" y="4821130"/>
            <a:ext cx="7990575" cy="203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A8C0F129-35C1-4A77-8873-92F0659D7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1" y="1333386"/>
            <a:ext cx="2233777" cy="3481273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FBEE0091-A7B7-4754-99F8-4A1305940090}"/>
              </a:ext>
            </a:extLst>
          </p:cNvPr>
          <p:cNvSpPr/>
          <p:nvPr/>
        </p:nvSpPr>
        <p:spPr>
          <a:xfrm>
            <a:off x="6733770" y="102408"/>
            <a:ext cx="2304256" cy="172819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/>
              <a:t>คลิก</a:t>
            </a:r>
            <a:r>
              <a:rPr lang="th-TH" dirty="0" err="1"/>
              <a:t>ส์</a:t>
            </a:r>
            <a:r>
              <a:rPr lang="th-TH" dirty="0"/>
              <a:t>ที่ภาพสรุปรายวิชา</a:t>
            </a:r>
          </a:p>
        </p:txBody>
      </p:sp>
    </p:spTree>
    <p:extLst>
      <p:ext uri="{BB962C8B-B14F-4D97-AF65-F5344CB8AC3E}">
        <p14:creationId xmlns:p14="http://schemas.microsoft.com/office/powerpoint/2010/main" val="29564331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" y="889556"/>
            <a:ext cx="7920880" cy="64633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/>
              <a:t>1.1 ระบบเลขฐานสิบ ฐานสอง ฐานแปด และฐานสิบหก</a:t>
            </a:r>
          </a:p>
        </p:txBody>
      </p:sp>
      <p:sp>
        <p:nvSpPr>
          <p:cNvPr id="3" name="Rectangle 2"/>
          <p:cNvSpPr/>
          <p:nvPr/>
        </p:nvSpPr>
        <p:spPr>
          <a:xfrm>
            <a:off x="495300" y="190633"/>
            <a:ext cx="48245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4" name="Rectangle 3"/>
          <p:cNvSpPr/>
          <p:nvPr/>
        </p:nvSpPr>
        <p:spPr>
          <a:xfrm>
            <a:off x="190500" y="1772816"/>
            <a:ext cx="89535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dirty="0">
                <a:solidFill>
                  <a:srgbClr val="002060"/>
                </a:solidFill>
              </a:rPr>
              <a:t>ระบบตัวเลขที่ใช้ในระบบดิจิตอลใช้ระบบตัวเลขฐานสอง</a:t>
            </a:r>
          </a:p>
          <a:p>
            <a:r>
              <a:rPr lang="th-TH" sz="3600" dirty="0"/>
              <a:t>มาเปรียบเทียบการทำงานพื้นฐานของระบบดิจิตอล</a:t>
            </a:r>
          </a:p>
          <a:p>
            <a:r>
              <a:rPr lang="th-TH" sz="3600" dirty="0"/>
              <a:t> เพราะมีการทำงานเพียงสองสภาวะ</a:t>
            </a:r>
          </a:p>
          <a:p>
            <a:r>
              <a:rPr lang="th-TH" sz="3600" dirty="0"/>
              <a:t>คือ สภาวะลอจิก 0 กับ สภาวะลอจิก 1 </a:t>
            </a:r>
          </a:p>
        </p:txBody>
      </p:sp>
      <p:sp>
        <p:nvSpPr>
          <p:cNvPr id="5" name="AutoShape 2" descr="http://www.kruaof.com/wp-content/uploads/2016/07/SBR.jpg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6148" name="Picture 4" descr="https://musiccritic.com/wp/wp-content/uploads/2020/06/Digital-Signal-Processor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4081140"/>
            <a:ext cx="4976936" cy="109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5724128" y="252188"/>
            <a:ext cx="272061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/>
              <a:t> ระบบเลขฐานและรหัส</a:t>
            </a:r>
            <a:endParaRPr lang="th-TH" dirty="0"/>
          </a:p>
        </p:txBody>
      </p:sp>
      <p:pic>
        <p:nvPicPr>
          <p:cNvPr id="2050" name="Picture 2" descr="https://image.slidesharecdn.com/chapter1binarysystems-141028000436-conversion-gate01/95/digital-and-logic-design-chapter-1-binarysystems-38-638.jpg?cb=14144547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562" y="2803400"/>
            <a:ext cx="3403748" cy="2555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https://pijaeducation.com/wp-content/uploads/2019/09/Logic-Level.png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5317977"/>
            <a:ext cx="5858624" cy="135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540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900" y="889556"/>
            <a:ext cx="7920880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/>
              <a:t>1.1 ระบบเลขฐานสิบ ฐานสอง ฐานแปด และฐานสิบหก</a:t>
            </a:r>
          </a:p>
        </p:txBody>
      </p:sp>
      <p:sp>
        <p:nvSpPr>
          <p:cNvPr id="3" name="Rectangle 2"/>
          <p:cNvSpPr/>
          <p:nvPr/>
        </p:nvSpPr>
        <p:spPr>
          <a:xfrm>
            <a:off x="495300" y="190633"/>
            <a:ext cx="48245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4" name="Rectangle 3"/>
          <p:cNvSpPr/>
          <p:nvPr/>
        </p:nvSpPr>
        <p:spPr>
          <a:xfrm>
            <a:off x="204604" y="1621983"/>
            <a:ext cx="89535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b="1" u="sng" dirty="0"/>
              <a:t>ความสัมพันธ์ในระบบตัวเลขฐานต่างๆ</a:t>
            </a:r>
            <a:r>
              <a:rPr lang="th-TH" sz="3600" b="1" dirty="0"/>
              <a:t>(ความหมายของ “รหัส”)</a:t>
            </a:r>
          </a:p>
          <a:p>
            <a:r>
              <a:rPr lang="th-TH" sz="3200" b="1" dirty="0"/>
              <a:t>         ในเชิงคณิตศาสตร์</a:t>
            </a:r>
            <a:r>
              <a:rPr lang="th-TH" sz="3200" dirty="0"/>
              <a:t>ระบบเลขฐานทุกฐานมีความสัมพันธ์เชื่อมโยงกัน เช่น</a:t>
            </a:r>
          </a:p>
          <a:p>
            <a:r>
              <a:rPr lang="th-TH" sz="3200" dirty="0"/>
              <a:t>ฐานสองสามารถแปลงเป็นเลขฐานสิบ ฐานสองแปลงเป็นเลขฐานแปด หรือ</a:t>
            </a:r>
          </a:p>
          <a:p>
            <a:r>
              <a:rPr lang="th-TH" sz="3200" dirty="0"/>
              <a:t>ฐานสองแปลงเป็น เลขฐานสิบหกได้ </a:t>
            </a:r>
          </a:p>
          <a:p>
            <a:endParaRPr lang="th-TH" sz="3200" dirty="0"/>
          </a:p>
          <a:p>
            <a:endParaRPr lang="th-TH" sz="3200" dirty="0"/>
          </a:p>
          <a:p>
            <a:endParaRPr lang="th-TH" sz="3200" dirty="0"/>
          </a:p>
          <a:p>
            <a:endParaRPr lang="th-TH" sz="3200" dirty="0"/>
          </a:p>
          <a:p>
            <a:r>
              <a:rPr lang="th-TH" sz="3200" dirty="0"/>
              <a:t>และเมื่อนำเลขฐานสองจัดเป็นกลุ่มหรือจัดเป็นชุดเพื่อใช้แทนอักษร,สัญลักษณ์ หรือเครื่องหมายต่างๆแล้วเราเรียกว่า </a:t>
            </a:r>
            <a:r>
              <a:rPr lang="th-TH" sz="3200" b="1" dirty="0"/>
              <a:t>“รหัส”</a:t>
            </a:r>
          </a:p>
        </p:txBody>
      </p:sp>
      <p:sp>
        <p:nvSpPr>
          <p:cNvPr id="5" name="AutoShape 2" descr="http://www.kruaof.com/wp-content/uploads/2016/07/SBR.jpg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8" name="Rectangle 7"/>
          <p:cNvSpPr/>
          <p:nvPr/>
        </p:nvSpPr>
        <p:spPr>
          <a:xfrm>
            <a:off x="5724128" y="252188"/>
            <a:ext cx="2720617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/>
              <a:t> ระบบเลขฐานและรหัส</a:t>
            </a:r>
            <a:endParaRPr lang="th-TH" dirty="0"/>
          </a:p>
        </p:txBody>
      </p:sp>
      <p:pic>
        <p:nvPicPr>
          <p:cNvPr id="3078" name="Picture 6" descr="https://sites.google.com/site/ictm1suansri/_/rsrc/1527413333008/Data-representation/binary%20to%20decim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12976"/>
            <a:ext cx="3755876" cy="213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2.bp.blogspot.com/-VWWIWY8353E/V5bpTg9F8hI/AAAAAAAAA2M/UnUlO7_nBakdGS9BWkRk2G_V5p7FHG79QCLcB/s1600/b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84" y="3789040"/>
            <a:ext cx="4586386" cy="176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762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7395" y="1196752"/>
            <a:ext cx="3692036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sz="4000" b="1" dirty="0"/>
              <a:t> ระบบเลขฐานและรหัส</a:t>
            </a:r>
            <a:endParaRPr lang="th-TH" sz="4000" dirty="0"/>
          </a:p>
        </p:txBody>
      </p:sp>
      <p:sp>
        <p:nvSpPr>
          <p:cNvPr id="5" name="Rectangle 4"/>
          <p:cNvSpPr/>
          <p:nvPr/>
        </p:nvSpPr>
        <p:spPr>
          <a:xfrm>
            <a:off x="323528" y="2074496"/>
            <a:ext cx="8748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/>
              <a:t>คณิตศาสตร์ถือว่าเป็นวิชาหลักของทุกวิชาเพราะทุกวิชาในโลกนี้ต้องเกี่ยวข้องกับวิชาคณิตศาสตร์หรือวิชาเลขที่เรารู้จักกันดี มนุษย์จะติดต่อสื่อสารกันในเชิงคณิตศาสตร์</a:t>
            </a:r>
            <a:r>
              <a:rPr lang="th-TH" sz="3200" b="1" dirty="0">
                <a:solidFill>
                  <a:srgbClr val="FF0000"/>
                </a:solidFill>
              </a:rPr>
              <a:t>ด้วยเลขฐานสิบ</a:t>
            </a:r>
            <a:endParaRPr lang="th-TH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1907704" y="188640"/>
            <a:ext cx="48245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pic>
        <p:nvPicPr>
          <p:cNvPr id="4098" name="Picture 2" descr="https://pgslotvip.game/wp-content/uploads/2020/11/s_147288_2392-400x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757" y="3644156"/>
            <a:ext cx="5487975" cy="2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018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935142"/>
            <a:ext cx="365677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/>
              <a:t> </a:t>
            </a:r>
            <a:r>
              <a:rPr lang="th-TH" sz="4000" b="1" dirty="0"/>
              <a:t>ระบบเลขฐานและรหัส</a:t>
            </a:r>
            <a:endParaRPr lang="th-TH" sz="4000" dirty="0"/>
          </a:p>
        </p:txBody>
      </p:sp>
      <p:sp>
        <p:nvSpPr>
          <p:cNvPr id="5" name="Rectangle 4"/>
          <p:cNvSpPr/>
          <p:nvPr/>
        </p:nvSpPr>
        <p:spPr>
          <a:xfrm>
            <a:off x="107504" y="1727264"/>
            <a:ext cx="8748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/>
              <a:t>ในระบบดิจิตอลเราจะเทียบการทำงานของ</a:t>
            </a:r>
            <a:r>
              <a:rPr lang="th-TH" sz="3200" b="1" dirty="0">
                <a:solidFill>
                  <a:srgbClr val="FF0000"/>
                </a:solidFill>
              </a:rPr>
              <a:t>ระบบด้วยเลขฐานสอง </a:t>
            </a:r>
            <a:r>
              <a:rPr lang="th-TH" sz="3200" b="1" dirty="0"/>
              <a:t>ซึ่ง</a:t>
            </a:r>
            <a:r>
              <a:rPr lang="th-TH" sz="3200" b="1" dirty="0">
                <a:solidFill>
                  <a:srgbClr val="FF0000"/>
                </a:solidFill>
              </a:rPr>
              <a:t>ประกอบด้วยเลข  0 และ 1 </a:t>
            </a:r>
            <a:r>
              <a:rPr lang="th-TH" sz="3200" b="1" dirty="0"/>
              <a:t>และยังนำเลขฐานอื่นมาใช้อีก</a:t>
            </a:r>
          </a:p>
          <a:p>
            <a:r>
              <a:rPr lang="th-TH" sz="3200" b="1" dirty="0"/>
              <a:t>เช่น </a:t>
            </a:r>
            <a:r>
              <a:rPr lang="th-TH" sz="3200" b="1" dirty="0">
                <a:solidFill>
                  <a:srgbClr val="002060"/>
                </a:solidFill>
              </a:rPr>
              <a:t>เลขฐานแปด </a:t>
            </a:r>
            <a:r>
              <a:rPr lang="th-TH" sz="3200" b="1" dirty="0">
                <a:solidFill>
                  <a:srgbClr val="7030A0"/>
                </a:solidFill>
              </a:rPr>
              <a:t>เลขฐานสิบหก </a:t>
            </a:r>
            <a:r>
              <a:rPr lang="th-TH" sz="3200" b="1" dirty="0"/>
              <a:t>เพราะเลขฐานเหล่านี้</a:t>
            </a:r>
          </a:p>
          <a:p>
            <a:r>
              <a:rPr lang="th-TH" sz="3200" b="1" dirty="0"/>
              <a:t>สามารถเปลี่ยนเลขฐานถึงกันได้</a:t>
            </a:r>
          </a:p>
          <a:p>
            <a:r>
              <a:rPr lang="th-TH" sz="3200" b="1" dirty="0"/>
              <a:t>รวมทั้งมีการจับชุดเลขฐานสอง</a:t>
            </a:r>
          </a:p>
          <a:p>
            <a:r>
              <a:rPr lang="th-TH" sz="3200" b="1" dirty="0"/>
              <a:t>เป็นชุด หรือเป็นกลุ่ม</a:t>
            </a:r>
          </a:p>
          <a:p>
            <a:r>
              <a:rPr lang="th-TH" sz="3200" b="1" dirty="0"/>
              <a:t>เพื่อแทนตัวเลข อักขระ </a:t>
            </a:r>
          </a:p>
          <a:p>
            <a:r>
              <a:rPr lang="th-TH" sz="3200" b="1" dirty="0"/>
              <a:t>หรือสัญลักษณ์อื่นๆ </a:t>
            </a:r>
          </a:p>
          <a:p>
            <a:r>
              <a:rPr lang="th-TH" sz="3200" b="1" dirty="0"/>
              <a:t>เราเรียกว่า “รหัส”</a:t>
            </a:r>
          </a:p>
        </p:txBody>
      </p:sp>
      <p:sp>
        <p:nvSpPr>
          <p:cNvPr id="6" name="Rectangle 5"/>
          <p:cNvSpPr/>
          <p:nvPr/>
        </p:nvSpPr>
        <p:spPr>
          <a:xfrm>
            <a:off x="1907704" y="188640"/>
            <a:ext cx="48245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pic>
        <p:nvPicPr>
          <p:cNvPr id="5122" name="Picture 2" descr="https://4.bp.blogspot.com/-ANTQBHXyArQ/WgZqA2IjeuI/AAAAAAAABtM/OeejHqjeKwQu1CxZREQVgVuGXuHrT9ZQgCLcBGAs/s1600/%25E0%25B9%2580%25E0%25B8%25A5%25E0%25B8%2582%25E0%25B8%2590%25E0%25B8%25B2%25E0%25B8%25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157" y="3274458"/>
            <a:ext cx="4787799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277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151166"/>
            <a:ext cx="7920880" cy="5847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sz="3200" b="1" dirty="0"/>
              <a:t>1.1 ระบบเลขฐานสิบ ฐานสอง ฐานแปด และฐานสิบหก</a:t>
            </a:r>
          </a:p>
        </p:txBody>
      </p:sp>
      <p:sp>
        <p:nvSpPr>
          <p:cNvPr id="3" name="Rectangle 2"/>
          <p:cNvSpPr/>
          <p:nvPr/>
        </p:nvSpPr>
        <p:spPr>
          <a:xfrm>
            <a:off x="1907704" y="323431"/>
            <a:ext cx="48245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5" name="Rectangle 4"/>
          <p:cNvSpPr/>
          <p:nvPr/>
        </p:nvSpPr>
        <p:spPr>
          <a:xfrm>
            <a:off x="224468" y="1916832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/>
              <a:t>ระบบตัวเลขและตัวอักษรถูกมนุษย์พัฒนาขึ้น ตามยุคตามสมัย จนถึงปัจจุบันเรามีระบบตัวเลขและตัวอักษรที่เป็นสากลไว้สื่อสารระหว่างกัน</a:t>
            </a:r>
          </a:p>
          <a:p>
            <a:r>
              <a:rPr lang="th-TH" sz="3200" b="1" dirty="0"/>
              <a:t> ระบบตัวเลขที่เราใช้คำนวณในชีวิตประจำวันเราใช้ตัวเลข 10 ตัวประกอบด้วย เลข 0 – 9 เรียกว่าระบบเลขฐานสิบเป็นระบบตัวเลขที่มนุษย์ทุกคนเข้าใจ</a:t>
            </a:r>
          </a:p>
        </p:txBody>
      </p:sp>
      <p:pic>
        <p:nvPicPr>
          <p:cNvPr id="6146" name="Picture 2" descr="https://i.ytimg.com/vi/zh_vqIhlVEs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4692916"/>
            <a:ext cx="4833708" cy="216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tse2.mm.bing.net/th?id=OIP.eF4-x5htMNaWzNdTlgOASQAAAA&amp;pid=Api&amp;P=0&amp;w=234&amp;h=1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344" y="126072"/>
            <a:ext cx="1305624" cy="95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https://www.naewna.com/uploads/news/source/585148.jpg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6" name="AutoShape 8" descr="https://www.naewna.com/uploads/news/source/585148.jpg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6154" name="Picture 10" descr="https://lh3.googleusercontent.com/proxy/wWPUEjgO8ZQO3n8QWJoUJalWldDFAMlnhRJQazCAB28HESg5yNxFOB5KlKJgTywZ782qxEZwLXEOE9cArpyNMwqXvkRTFxtdlnhlmxAR_AemRdnKE_Y-Kfw3VCA5Xq5EJslFz9U=w1200-h630-p-k-no-n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692916"/>
            <a:ext cx="4123968" cy="216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8503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151166"/>
            <a:ext cx="792088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1.1 ระบบเลขฐานสิบ ฐานสอง ฐานแปด และฐานสิบหก(ต่อ)</a:t>
            </a:r>
          </a:p>
        </p:txBody>
      </p:sp>
      <p:sp>
        <p:nvSpPr>
          <p:cNvPr id="3" name="Rectangle 2"/>
          <p:cNvSpPr/>
          <p:nvPr/>
        </p:nvSpPr>
        <p:spPr>
          <a:xfrm>
            <a:off x="1907704" y="323431"/>
            <a:ext cx="48245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5" name="Rectangle 4"/>
          <p:cNvSpPr/>
          <p:nvPr/>
        </p:nvSpPr>
        <p:spPr>
          <a:xfrm>
            <a:off x="403858" y="1674386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u="sng" dirty="0">
                <a:solidFill>
                  <a:srgbClr val="FF0000"/>
                </a:solidFill>
              </a:rPr>
              <a:t>สัญญาณทางไฟฟ้าเชิงดิจิตอล</a:t>
            </a:r>
            <a:r>
              <a:rPr lang="th-TH" sz="3200" b="1" dirty="0">
                <a:solidFill>
                  <a:srgbClr val="FF0000"/>
                </a:solidFill>
              </a:rPr>
              <a:t>    </a:t>
            </a:r>
            <a:r>
              <a:rPr lang="th-TH" b="1" dirty="0"/>
              <a:t>เมื่อเทียบกับการทำงาน</a:t>
            </a:r>
          </a:p>
          <a:p>
            <a:r>
              <a:rPr lang="th-TH" b="1" dirty="0"/>
              <a:t>ของสวิตช์วงจรไฟฟ้าและอุปกรณ์อิเล็กทรอนิกส์ เช่นทรานซิสเตอร์ จะมีการทำงาน 2 สภาวะคือ </a:t>
            </a:r>
            <a:r>
              <a:rPr lang="en-US" sz="2400" b="1" dirty="0"/>
              <a:t>ON</a:t>
            </a:r>
            <a:r>
              <a:rPr lang="en-US" b="1" dirty="0"/>
              <a:t> </a:t>
            </a:r>
            <a:r>
              <a:rPr lang="th-TH" b="1" dirty="0"/>
              <a:t>กับ </a:t>
            </a:r>
            <a:r>
              <a:rPr lang="en-US" sz="2400" b="1" dirty="0"/>
              <a:t>OFF</a:t>
            </a:r>
            <a:r>
              <a:rPr lang="en-US" b="1" dirty="0"/>
              <a:t> </a:t>
            </a:r>
            <a:r>
              <a:rPr lang="th-TH" b="1" dirty="0"/>
              <a:t>มนุษย์จึงเชื่อมโยงเลขฐานสองซึ่งมีตัวเลขสองตัวคือ 0 กับ 1 เข้ากับสภาวะ ดังกล่าว โดยสภาวะ </a:t>
            </a:r>
            <a:r>
              <a:rPr lang="en-US" sz="2400" b="1" dirty="0">
                <a:solidFill>
                  <a:srgbClr val="7030A0"/>
                </a:solidFill>
              </a:rPr>
              <a:t>ON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th-TH" b="1" dirty="0">
                <a:solidFill>
                  <a:srgbClr val="7030A0"/>
                </a:solidFill>
              </a:rPr>
              <a:t>จะแทนด้วย 1 </a:t>
            </a:r>
            <a:r>
              <a:rPr lang="th-TH" b="1" dirty="0"/>
              <a:t>และสภาวะ </a:t>
            </a:r>
            <a:r>
              <a:rPr lang="en-US" sz="2000" b="1" dirty="0">
                <a:solidFill>
                  <a:srgbClr val="7030A0"/>
                </a:solidFill>
              </a:rPr>
              <a:t>OFF </a:t>
            </a:r>
            <a:r>
              <a:rPr lang="th-TH" b="1" dirty="0">
                <a:solidFill>
                  <a:srgbClr val="7030A0"/>
                </a:solidFill>
              </a:rPr>
              <a:t>จะแทนด้วย 0</a:t>
            </a:r>
          </a:p>
        </p:txBody>
      </p:sp>
      <p:sp>
        <p:nvSpPr>
          <p:cNvPr id="4" name="AutoShape 2" descr="https://reviseomatic.org/help/e-basics/Digital%20Signals.gif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6" name="AutoShape 4" descr="https://reviseomatic.org/help/e-basics/Digital%20Signals.gif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7170" name="Picture 2" descr="https://miro.medium.com/max/578/1*MBR0ZnYo3PPNbfVxVEqXBg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3573016"/>
            <a:ext cx="6205257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079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340768"/>
            <a:ext cx="87129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สัญญาณดิจิตอลเป็นสัญญาณไฟฟ้าที่มีค่าระดับแรงดันที่ไม่ต่อเนื่องมีช่วงระยะเวลาการเกิดสัญญาณที่แน่นอนมี 2 ระดับ คือ</a:t>
            </a:r>
            <a:r>
              <a:rPr lang="th-TH" b="1" dirty="0">
                <a:solidFill>
                  <a:srgbClr val="7030A0"/>
                </a:solidFill>
              </a:rPr>
              <a:t>สัญญาณ สูง หรือ ลอจิก “1” </a:t>
            </a:r>
            <a:r>
              <a:rPr lang="th-TH" dirty="0"/>
              <a:t>และ</a:t>
            </a:r>
          </a:p>
          <a:p>
            <a:r>
              <a:rPr lang="th-TH" b="1" dirty="0">
                <a:solidFill>
                  <a:srgbClr val="7030A0"/>
                </a:solidFill>
              </a:rPr>
              <a:t>สัญญาณ ต่ำ หรือ ลอจิก “0” </a:t>
            </a:r>
            <a:r>
              <a:rPr lang="th-TH" dirty="0"/>
              <a:t>หรือ อาจเรียกได้ว่า</a:t>
            </a:r>
            <a:r>
              <a:rPr lang="th-TH" b="1" dirty="0">
                <a:solidFill>
                  <a:srgbClr val="7030A0"/>
                </a:solidFill>
              </a:rPr>
              <a:t>สัญญาณเชิงตัวเลข </a:t>
            </a:r>
            <a:r>
              <a:rPr lang="th-TH" dirty="0"/>
              <a:t>ความแรงของสัญญาณผลต่อการเกิด</a:t>
            </a:r>
            <a:r>
              <a:rPr lang="th-TH" b="1" dirty="0">
                <a:solidFill>
                  <a:srgbClr val="7030A0"/>
                </a:solidFill>
              </a:rPr>
              <a:t>สัญญาณสูงหรือต่ำ</a:t>
            </a:r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r>
              <a:rPr lang="th-TH" dirty="0"/>
              <a:t>แล้วแต่รูปแบบโปรโตคอลที่ผู้ออกแบบได้กำหนด เช่น </a:t>
            </a:r>
            <a:r>
              <a:rPr lang="th-TH" dirty="0">
                <a:solidFill>
                  <a:srgbClr val="7030A0"/>
                </a:solidFill>
              </a:rPr>
              <a:t>สัญญาณดิจิตอลที่มีแรงดัน 3.3 </a:t>
            </a:r>
            <a:r>
              <a:rPr lang="th-TH" dirty="0" err="1">
                <a:solidFill>
                  <a:srgbClr val="7030A0"/>
                </a:solidFill>
              </a:rPr>
              <a:t>โวล์ต</a:t>
            </a:r>
            <a:r>
              <a:rPr lang="th-TH" dirty="0">
                <a:solidFill>
                  <a:srgbClr val="7030A0"/>
                </a:solidFill>
              </a:rPr>
              <a:t> กับ แรงดัน 0 </a:t>
            </a:r>
            <a:r>
              <a:rPr lang="th-TH" dirty="0" err="1">
                <a:solidFill>
                  <a:srgbClr val="7030A0"/>
                </a:solidFill>
              </a:rPr>
              <a:t>โวล์ต</a:t>
            </a:r>
            <a:r>
              <a:rPr lang="th-TH" dirty="0">
                <a:solidFill>
                  <a:srgbClr val="7030A0"/>
                </a:solidFill>
              </a:rPr>
              <a:t> </a:t>
            </a:r>
            <a:r>
              <a:rPr lang="th-TH" dirty="0"/>
              <a:t>ช่วงระหว่างการเกิดสัญญาณจะเกิดขึ้นในแนวดิ่งหรือไม่เกิดก็ได้</a:t>
            </a:r>
          </a:p>
          <a:p>
            <a:r>
              <a:rPr lang="th-TH" dirty="0"/>
              <a:t>เมื่อนำไปเขียนกราฟสัญญาณความสัมพันธ์แรงดันกับเวลาจะมีการเกิดสัญญาณเป็นชิ้นๆหรือช่วงๆ ไม่มีความต่อเนื่องของสัญญาณ</a:t>
            </a:r>
          </a:p>
        </p:txBody>
      </p:sp>
      <p:sp>
        <p:nvSpPr>
          <p:cNvPr id="3" name="Rectangle 2"/>
          <p:cNvSpPr/>
          <p:nvPr/>
        </p:nvSpPr>
        <p:spPr>
          <a:xfrm>
            <a:off x="359532" y="817548"/>
            <a:ext cx="6516724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1.1 ระบบเลขฐานสิบ ฐานสอง ฐานแปด และฐานสิบหก(ต่อ)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7704" y="116632"/>
            <a:ext cx="48245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068960"/>
            <a:ext cx="3816424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https://4.bp.blogspot.com/-PWSmZAR9lgs/WDf_As2LhsI/AAAAAAAAAW0/fCnOmdXkIlIxgVzSdPlNyR2Zx1znakrSACLcB/w1200-h630-p-k-no-nu/elearning-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33" y="3283973"/>
            <a:ext cx="4807055" cy="180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850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9532" y="1628800"/>
            <a:ext cx="8388932" cy="20621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200" b="1" dirty="0"/>
              <a:t>       สำหรับในวงจรที่มีขนาดใหญ่และมีการทำงานที่สลับซับซ้อนจะนำเอาเลขฐานสองมาใช้จะไม่สะดวกจึงนำเอาเลขฐานอื่นมาใช้ เช่น เลขฐานแปด เลขฐานสิบหก เป็นต้น ระบบเลขฐานดังกล่าวจะศึกษาดังต่อไปนี้(</a:t>
            </a:r>
            <a:r>
              <a:rPr lang="en-US" sz="3200" b="1" dirty="0"/>
              <a:t>slide</a:t>
            </a:r>
            <a:r>
              <a:rPr lang="th-TH" sz="3200" b="1" dirty="0"/>
              <a:t>ถัดไป</a:t>
            </a:r>
            <a:r>
              <a:rPr lang="th-TH" dirty="0"/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359532" y="817548"/>
            <a:ext cx="6516724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1.1 ระบบเลขฐานสิบ ฐานสอง ฐานแปด และฐานสิบหก(ต่อ)</a:t>
            </a:r>
          </a:p>
        </p:txBody>
      </p:sp>
      <p:sp>
        <p:nvSpPr>
          <p:cNvPr id="6" name="Rectangle 5"/>
          <p:cNvSpPr/>
          <p:nvPr/>
        </p:nvSpPr>
        <p:spPr>
          <a:xfrm>
            <a:off x="1907704" y="116632"/>
            <a:ext cx="482453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pic>
        <p:nvPicPr>
          <p:cNvPr id="8194" name="Picture 2" descr="https://static.wixstatic.com/media/766985_24e1a295548b4d8c81c55c902cacebea.png/v1/fill/w_467,h_156,al_c,usm_0.66_1.00_0.01/766985_24e1a295548b4d8c81c55c902cacebe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7072"/>
            <a:ext cx="689799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540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0424" y="1121728"/>
            <a:ext cx="8599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u="sng" dirty="0"/>
              <a:t>ระบบตัวเลข</a:t>
            </a:r>
            <a:r>
              <a:rPr lang="th-TH" u="sng" dirty="0"/>
              <a:t> </a:t>
            </a:r>
            <a:r>
              <a:rPr lang="th-TH" dirty="0"/>
              <a:t>(</a:t>
            </a:r>
            <a:r>
              <a:rPr lang="en-US" sz="2400" dirty="0">
                <a:solidFill>
                  <a:srgbClr val="00B0F0"/>
                </a:solidFill>
              </a:rPr>
              <a:t>Number System</a:t>
            </a:r>
            <a:r>
              <a:rPr lang="en-US" dirty="0"/>
              <a:t>) </a:t>
            </a:r>
            <a:r>
              <a:rPr lang="th-TH" dirty="0"/>
              <a:t>ที่ใช้กันอยู่ในชีวิตประจาวัน คือ เลขฐานสิบ </a:t>
            </a:r>
            <a:r>
              <a:rPr lang="th-TH" sz="2000" dirty="0"/>
              <a:t>(</a:t>
            </a:r>
            <a:r>
              <a:rPr lang="en-US" sz="2000" dirty="0"/>
              <a:t>Decimal Number)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63688" y="260648"/>
            <a:ext cx="567974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4000" dirty="0"/>
              <a:t> </a:t>
            </a:r>
            <a:r>
              <a:rPr lang="th-TH" sz="4000" b="1" dirty="0"/>
              <a:t>ระบบเลขฐาน [</a:t>
            </a:r>
            <a:r>
              <a:rPr lang="en-US" sz="4000" b="1" dirty="0"/>
              <a:t>Logic System] </a:t>
            </a:r>
            <a:endParaRPr lang="th-TH" sz="4000" dirty="0"/>
          </a:p>
        </p:txBody>
      </p:sp>
      <p:sp>
        <p:nvSpPr>
          <p:cNvPr id="6" name="Rectangle 5"/>
          <p:cNvSpPr/>
          <p:nvPr/>
        </p:nvSpPr>
        <p:spPr>
          <a:xfrm>
            <a:off x="251520" y="5723403"/>
            <a:ext cx="75519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อ้างถึงที่มา </a:t>
            </a:r>
            <a:r>
              <a:rPr lang="en-US" dirty="0"/>
              <a:t>:</a:t>
            </a:r>
            <a:r>
              <a:rPr lang="th-TH" dirty="0"/>
              <a:t> </a:t>
            </a:r>
            <a:r>
              <a:rPr lang="th-TH" dirty="0" err="1"/>
              <a:t>อ.พินัน</a:t>
            </a:r>
            <a:r>
              <a:rPr lang="th-TH" dirty="0"/>
              <a:t>ทา ฉัตรวัฒนา </a:t>
            </a:r>
            <a:endParaRPr lang="en-US" dirty="0"/>
          </a:p>
          <a:p>
            <a:r>
              <a:rPr lang="th-TH" dirty="0"/>
              <a:t>ภาควิชาเทคโนโลยีวิศวกรรมอิเล็กทรอนิกส์ วิทยาลัยเทคโนโลยีอุตสาหกรรม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53" y="4683464"/>
            <a:ext cx="959397" cy="95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67584" y="2017296"/>
            <a:ext cx="2286000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1" dirty="0"/>
              <a:t>การแสดงตัวเลข</a:t>
            </a:r>
            <a:r>
              <a:rPr lang="th-TH" b="1" dirty="0"/>
              <a:t> </a:t>
            </a:r>
            <a:endParaRPr lang="th-TH" dirty="0"/>
          </a:p>
        </p:txBody>
      </p:sp>
      <p:sp>
        <p:nvSpPr>
          <p:cNvPr id="8" name="Rectangle 7"/>
          <p:cNvSpPr/>
          <p:nvPr/>
        </p:nvSpPr>
        <p:spPr>
          <a:xfrm>
            <a:off x="273990" y="2639183"/>
            <a:ext cx="8634416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dirty="0"/>
              <a:t>      เมื่อกล่าวถึงบิต (</a:t>
            </a:r>
            <a:r>
              <a:rPr lang="en-US" dirty="0"/>
              <a:t>Bit) </a:t>
            </a:r>
            <a:r>
              <a:rPr lang="th-TH" dirty="0"/>
              <a:t>สามารถอ้างอิงถึงตัวเลขได้ 2 ตัวคือ เลข 0 หรือ 1 ซึ่งในระบบคอมพิวเตอร์การเก็บบันทึกข้อมูล (</a:t>
            </a:r>
            <a:r>
              <a:rPr lang="en-US" dirty="0"/>
              <a:t>Data) </a:t>
            </a:r>
            <a:r>
              <a:rPr lang="th-TH" dirty="0"/>
              <a:t>และคำสั่ง (</a:t>
            </a:r>
            <a:r>
              <a:rPr lang="en-US" dirty="0"/>
              <a:t>Instructions) </a:t>
            </a:r>
            <a:r>
              <a:rPr lang="th-TH" dirty="0"/>
              <a:t>ต่างๆ ถูกเข้ารหัสแทนด้วย บิต ด้วยรหัสข้อมูลต่างๆ เช่น รหัส </a:t>
            </a:r>
            <a:r>
              <a:rPr lang="en-US" dirty="0"/>
              <a:t>ASCII </a:t>
            </a:r>
            <a:r>
              <a:rPr lang="th-TH" dirty="0"/>
              <a:t>ที่ใช้บิต จำนวน 8 บิตในการแทนข้อมูล 1 ตัว</a:t>
            </a:r>
            <a:endParaRPr lang="en-US" dirty="0"/>
          </a:p>
        </p:txBody>
      </p:sp>
      <p:pic>
        <p:nvPicPr>
          <p:cNvPr id="9220" name="Picture 4" descr="https://2.bp.blogspot.com/-VWWIWY8353E/V5bpTg9F8hI/AAAAAAAAA2M/UnUlO7_nBakdGS9BWkRk2G_V5p7FHG79QCLcB/s1600/bi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683463"/>
            <a:ext cx="4809584" cy="1462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3066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552" y="1124744"/>
            <a:ext cx="8599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u="sng" dirty="0"/>
              <a:t>ระบบตัวเลข </a:t>
            </a:r>
            <a:r>
              <a:rPr lang="th-TH" dirty="0"/>
              <a:t>(</a:t>
            </a:r>
            <a:r>
              <a:rPr lang="en-US" sz="2000" dirty="0"/>
              <a:t>Number System)</a:t>
            </a:r>
            <a:r>
              <a:rPr lang="en-US" dirty="0"/>
              <a:t> </a:t>
            </a:r>
            <a:r>
              <a:rPr lang="th-TH" dirty="0"/>
              <a:t>ที่ใช้กันอยู่ในชีวิตประจาวัน คือ เลขฐานสิบ </a:t>
            </a:r>
            <a:r>
              <a:rPr lang="th-TH" sz="2000" dirty="0"/>
              <a:t>(</a:t>
            </a:r>
            <a:r>
              <a:rPr lang="en-US" sz="2000" dirty="0"/>
              <a:t>Decimal Number) </a:t>
            </a:r>
          </a:p>
        </p:txBody>
      </p:sp>
      <p:sp>
        <p:nvSpPr>
          <p:cNvPr id="5" name="Rectangle 4"/>
          <p:cNvSpPr/>
          <p:nvPr/>
        </p:nvSpPr>
        <p:spPr>
          <a:xfrm>
            <a:off x="1763688" y="260648"/>
            <a:ext cx="567974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4000" dirty="0"/>
              <a:t> </a:t>
            </a:r>
            <a:r>
              <a:rPr lang="th-TH" sz="4000" b="1" dirty="0"/>
              <a:t>ระบบเลขฐาน [</a:t>
            </a:r>
            <a:r>
              <a:rPr lang="en-US" sz="4000" b="1" dirty="0"/>
              <a:t>Logic System] </a:t>
            </a:r>
            <a:endParaRPr lang="th-TH" sz="4000" dirty="0"/>
          </a:p>
        </p:txBody>
      </p:sp>
      <p:sp>
        <p:nvSpPr>
          <p:cNvPr id="6" name="Rectangle 5"/>
          <p:cNvSpPr/>
          <p:nvPr/>
        </p:nvSpPr>
        <p:spPr>
          <a:xfrm>
            <a:off x="251520" y="5723403"/>
            <a:ext cx="75519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อ้างถึงที่มา </a:t>
            </a:r>
            <a:r>
              <a:rPr lang="en-US" dirty="0"/>
              <a:t>:</a:t>
            </a:r>
            <a:r>
              <a:rPr lang="th-TH" dirty="0"/>
              <a:t> </a:t>
            </a:r>
            <a:r>
              <a:rPr lang="th-TH" dirty="0" err="1"/>
              <a:t>อ.พินัน</a:t>
            </a:r>
            <a:r>
              <a:rPr lang="th-TH" dirty="0"/>
              <a:t>ทา ฉัตรวัฒนา </a:t>
            </a:r>
            <a:endParaRPr lang="en-US" dirty="0"/>
          </a:p>
          <a:p>
            <a:r>
              <a:rPr lang="th-TH" dirty="0"/>
              <a:t>ภาควิชาเทคโนโลยีวิศวกรรมอิเล็กทรอนิกส์ วิทยาลัยเทคโนโลยีอุตสาหกรรม </a:t>
            </a:r>
          </a:p>
        </p:txBody>
      </p:sp>
      <p:sp>
        <p:nvSpPr>
          <p:cNvPr id="7" name="Rectangle 6"/>
          <p:cNvSpPr/>
          <p:nvPr/>
        </p:nvSpPr>
        <p:spPr>
          <a:xfrm>
            <a:off x="395536" y="2060848"/>
            <a:ext cx="2286000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1" dirty="0"/>
              <a:t>การแสดงตัวเลข </a:t>
            </a:r>
            <a:endParaRPr lang="th-TH" sz="3200" dirty="0"/>
          </a:p>
        </p:txBody>
      </p:sp>
      <p:sp>
        <p:nvSpPr>
          <p:cNvPr id="8" name="Rectangle 7"/>
          <p:cNvSpPr/>
          <p:nvPr/>
        </p:nvSpPr>
        <p:spPr>
          <a:xfrm>
            <a:off x="299815" y="2780928"/>
            <a:ext cx="8736681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ในไมโครคอมพิวเตอร์และคำนวณทางดิจิตอลจะใช้ระบบ</a:t>
            </a:r>
            <a:r>
              <a:rPr lang="th-TH" b="1" dirty="0" err="1"/>
              <a:t>เลขไบ</a:t>
            </a:r>
            <a:r>
              <a:rPr lang="th-TH" b="1" dirty="0"/>
              <a:t>นารี่ (</a:t>
            </a:r>
            <a:r>
              <a:rPr lang="en-US" sz="2000" b="1" dirty="0"/>
              <a:t>Binary System)</a:t>
            </a:r>
            <a:r>
              <a:rPr lang="en-US" b="1" dirty="0"/>
              <a:t> </a:t>
            </a:r>
            <a:r>
              <a:rPr lang="th-TH" b="1" dirty="0"/>
              <a:t>ซึ่งใช้เลขฐาน 2 ประกอบด้วย สภาวะการทางาน 2 สภาวะ คือ</a:t>
            </a:r>
            <a:r>
              <a:rPr lang="th-TH" b="1" dirty="0">
                <a:solidFill>
                  <a:srgbClr val="00B0F0"/>
                </a:solidFill>
              </a:rPr>
              <a:t> 0 และ 1 </a:t>
            </a:r>
          </a:p>
          <a:p>
            <a:r>
              <a:rPr lang="th-TH" b="1" dirty="0"/>
              <a:t>ระบบตัวเลข</a:t>
            </a:r>
            <a:r>
              <a:rPr lang="th-TH" sz="2000" b="1" dirty="0"/>
              <a:t> (</a:t>
            </a:r>
            <a:r>
              <a:rPr lang="en-US" sz="2000" b="1" dirty="0"/>
              <a:t>Number System)</a:t>
            </a:r>
            <a:r>
              <a:rPr lang="en-US" b="1" dirty="0"/>
              <a:t> </a:t>
            </a:r>
            <a:r>
              <a:rPr lang="th-TH" b="1" dirty="0"/>
              <a:t>ที่ใช้กันอยู่ในชีวิตประจาวัน คือ เลขฐานสิบ </a:t>
            </a:r>
            <a:r>
              <a:rPr lang="th-TH" sz="2400" b="1" dirty="0"/>
              <a:t>(</a:t>
            </a:r>
            <a:r>
              <a:rPr lang="en-US" sz="2000" b="1" dirty="0"/>
              <a:t>Decimal Number)</a:t>
            </a:r>
            <a:r>
              <a:rPr lang="en-US" sz="2400" b="1" dirty="0"/>
              <a:t> </a:t>
            </a:r>
          </a:p>
        </p:txBody>
      </p:sp>
      <p:sp>
        <p:nvSpPr>
          <p:cNvPr id="2" name="AutoShape 2" descr="https://leskanaris.com/img/calculator-example-program.jpg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10244" name="Picture 4" descr="https://1.bp.blogspot.com/-eyWhqlYy9jE/UvJjJUGwY9I/AAAAAAAAAEs/0rpJPBHWsas/s1600/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797152"/>
            <a:ext cx="4831058" cy="118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646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7" y="1124744"/>
            <a:ext cx="8650436" cy="2862322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1.</a:t>
            </a:r>
            <a:r>
              <a:rPr lang="th-TH" sz="3600" b="1" dirty="0">
                <a:solidFill>
                  <a:srgbClr val="FF0000"/>
                </a:solidFill>
              </a:rPr>
              <a:t>เวลาเรียนการเข้า </a:t>
            </a:r>
            <a:r>
              <a:rPr lang="en-US" sz="3600" b="1" dirty="0">
                <a:solidFill>
                  <a:srgbClr val="FF0000"/>
                </a:solidFill>
              </a:rPr>
              <a:t>class room 10 %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2.</a:t>
            </a:r>
            <a:r>
              <a:rPr lang="th-TH" sz="3600" b="1" dirty="0">
                <a:solidFill>
                  <a:srgbClr val="FF0000"/>
                </a:solidFill>
              </a:rPr>
              <a:t>รายงานนำเสนองาน</a:t>
            </a:r>
            <a:r>
              <a:rPr lang="en-US" sz="3600" b="1" dirty="0">
                <a:solidFill>
                  <a:srgbClr val="FF0000"/>
                </a:solidFill>
              </a:rPr>
              <a:t>(present)  50 %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3.</a:t>
            </a:r>
            <a:r>
              <a:rPr lang="th-TH" sz="3600" b="1" dirty="0">
                <a:solidFill>
                  <a:srgbClr val="FF0000"/>
                </a:solidFill>
              </a:rPr>
              <a:t>การสอบกลางภาค                     </a:t>
            </a:r>
            <a:r>
              <a:rPr lang="en-US" sz="3600" b="1" dirty="0">
                <a:solidFill>
                  <a:srgbClr val="FF0000"/>
                </a:solidFill>
              </a:rPr>
              <a:t>-   %</a:t>
            </a:r>
            <a:endParaRPr lang="th-TH" sz="3600" b="1" dirty="0">
              <a:solidFill>
                <a:srgbClr val="FF0000"/>
              </a:solidFill>
            </a:endParaRPr>
          </a:p>
          <a:p>
            <a:r>
              <a:rPr lang="en-US" sz="3600" b="1" dirty="0">
                <a:solidFill>
                  <a:srgbClr val="FF0000"/>
                </a:solidFill>
              </a:rPr>
              <a:t>4.</a:t>
            </a:r>
            <a:r>
              <a:rPr lang="th-TH" sz="3600" b="1" dirty="0">
                <a:solidFill>
                  <a:srgbClr val="FF0000"/>
                </a:solidFill>
              </a:rPr>
              <a:t>การสอบปลายภาค                     </a:t>
            </a:r>
            <a:r>
              <a:rPr lang="en-US" sz="3600" b="1" dirty="0">
                <a:solidFill>
                  <a:srgbClr val="FF0000"/>
                </a:solidFill>
              </a:rPr>
              <a:t>40 %</a:t>
            </a:r>
          </a:p>
          <a:p>
            <a:r>
              <a:rPr lang="th-TH" sz="3600" b="1" dirty="0">
                <a:solidFill>
                  <a:srgbClr val="FF0000"/>
                </a:solidFill>
              </a:rPr>
              <a:t>รวม                                          </a:t>
            </a:r>
            <a:r>
              <a:rPr lang="en-US" sz="3600" b="1" dirty="0">
                <a:solidFill>
                  <a:srgbClr val="FF0000"/>
                </a:solidFill>
              </a:rPr>
              <a:t>100 %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8874" y="260648"/>
            <a:ext cx="4273927" cy="707886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000" b="1" dirty="0"/>
              <a:t>การวัดประเมินผลการเรียน</a:t>
            </a:r>
          </a:p>
        </p:txBody>
      </p:sp>
      <p:pic>
        <p:nvPicPr>
          <p:cNvPr id="2050" name="Picture 2" descr="10 IT KPIs You Should Track (And Why They're So Important) | Helixstorm">
            <a:extLst>
              <a:ext uri="{FF2B5EF4-FFF2-40B4-BE49-F238E27FC236}">
                <a16:creationId xmlns:a16="http://schemas.microsoft.com/office/drawing/2014/main" id="{ECD7C075-AFE6-4DA1-A7AA-DDD1491D2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70" y="4143276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yGov Quiz is an online platform that offers quizzes">
            <a:extLst>
              <a:ext uri="{FF2B5EF4-FFF2-40B4-BE49-F238E27FC236}">
                <a16:creationId xmlns:a16="http://schemas.microsoft.com/office/drawing/2014/main" id="{344F6D85-4D3D-4A37-85CD-36156068D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915" y="4153126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Why is media literacy important, in school and in society?">
            <a:extLst>
              <a:ext uri="{FF2B5EF4-FFF2-40B4-BE49-F238E27FC236}">
                <a16:creationId xmlns:a16="http://schemas.microsoft.com/office/drawing/2014/main" id="{71B2DA51-9C01-4170-B8C0-C65A1B159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158" y="4153126"/>
            <a:ext cx="28289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4052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63688" y="260648"/>
            <a:ext cx="567974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4000" dirty="0"/>
              <a:t> </a:t>
            </a:r>
            <a:r>
              <a:rPr lang="th-TH" sz="4000" b="1" dirty="0"/>
              <a:t>ระบบเลขฐาน [</a:t>
            </a:r>
            <a:r>
              <a:rPr lang="en-US" sz="4000" b="1" dirty="0"/>
              <a:t>Logic System] </a:t>
            </a:r>
            <a:endParaRPr lang="th-TH" sz="4000" dirty="0"/>
          </a:p>
        </p:txBody>
      </p:sp>
      <p:sp>
        <p:nvSpPr>
          <p:cNvPr id="6" name="Rectangle 5"/>
          <p:cNvSpPr/>
          <p:nvPr/>
        </p:nvSpPr>
        <p:spPr>
          <a:xfrm>
            <a:off x="251520" y="5723403"/>
            <a:ext cx="75519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อ้างถึงที่มา </a:t>
            </a:r>
            <a:r>
              <a:rPr lang="en-US" dirty="0"/>
              <a:t>:</a:t>
            </a:r>
            <a:r>
              <a:rPr lang="th-TH" dirty="0"/>
              <a:t> </a:t>
            </a:r>
            <a:r>
              <a:rPr lang="th-TH" dirty="0" err="1"/>
              <a:t>อ.พินัน</a:t>
            </a:r>
            <a:r>
              <a:rPr lang="th-TH" dirty="0"/>
              <a:t>ทา ฉัตรวัฒนา </a:t>
            </a:r>
            <a:endParaRPr lang="en-US" dirty="0"/>
          </a:p>
          <a:p>
            <a:r>
              <a:rPr lang="th-TH" dirty="0"/>
              <a:t>ภาควิชาเทคโนโลยีวิศวกรรมอิเล็กทรอนิกส์ วิทยาลัยเทคโนโลยีอุตสาหกรรม </a:t>
            </a:r>
          </a:p>
        </p:txBody>
      </p:sp>
      <p:sp>
        <p:nvSpPr>
          <p:cNvPr id="7" name="Rectangle 6"/>
          <p:cNvSpPr/>
          <p:nvPr/>
        </p:nvSpPr>
        <p:spPr>
          <a:xfrm>
            <a:off x="316260" y="1124744"/>
            <a:ext cx="2808312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sz="3200" b="1" dirty="0"/>
              <a:t>ชนิดของระบบตัวเลข  </a:t>
            </a:r>
            <a:endParaRPr lang="th-TH" sz="3200" dirty="0"/>
          </a:p>
        </p:txBody>
      </p:sp>
      <p:sp>
        <p:nvSpPr>
          <p:cNvPr id="8" name="Rectangle 7"/>
          <p:cNvSpPr/>
          <p:nvPr/>
        </p:nvSpPr>
        <p:spPr>
          <a:xfrm>
            <a:off x="181372" y="1733646"/>
            <a:ext cx="8607485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3200" b="1" u="sng" dirty="0">
                <a:solidFill>
                  <a:srgbClr val="00B0F0"/>
                </a:solidFill>
              </a:rPr>
              <a:t>ระบบตัวเลขที่มีบทบาทสำคัญในระบบดิจิตอล </a:t>
            </a:r>
            <a:r>
              <a:rPr lang="th-TH" dirty="0"/>
              <a:t>คือ </a:t>
            </a:r>
          </a:p>
          <a:p>
            <a:r>
              <a:rPr lang="en-US" dirty="0"/>
              <a:t>- </a:t>
            </a:r>
            <a:r>
              <a:rPr lang="th-TH" dirty="0"/>
              <a:t>เลขฐานสิบ (</a:t>
            </a:r>
            <a:r>
              <a:rPr lang="en-US" dirty="0"/>
              <a:t>Decimal Number) </a:t>
            </a:r>
          </a:p>
          <a:p>
            <a:r>
              <a:rPr lang="en-US" dirty="0"/>
              <a:t>- </a:t>
            </a:r>
            <a:r>
              <a:rPr lang="th-TH" dirty="0"/>
              <a:t>เลขฐานสอง (</a:t>
            </a:r>
            <a:r>
              <a:rPr lang="en-US" dirty="0"/>
              <a:t>Binary Number) </a:t>
            </a:r>
          </a:p>
          <a:p>
            <a:r>
              <a:rPr lang="en-US" dirty="0"/>
              <a:t>- </a:t>
            </a:r>
            <a:r>
              <a:rPr lang="th-TH" dirty="0"/>
              <a:t>เลขฐานแปด (</a:t>
            </a:r>
            <a:r>
              <a:rPr lang="en-US" dirty="0"/>
              <a:t>Octal Number) </a:t>
            </a:r>
          </a:p>
          <a:p>
            <a:r>
              <a:rPr lang="en-US" dirty="0"/>
              <a:t>- </a:t>
            </a:r>
            <a:r>
              <a:rPr lang="th-TH" dirty="0"/>
              <a:t>เลขฐานสิบหก (</a:t>
            </a:r>
            <a:r>
              <a:rPr lang="en-US" dirty="0"/>
              <a:t>Hexadecimal Number) </a:t>
            </a:r>
          </a:p>
        </p:txBody>
      </p:sp>
      <p:sp>
        <p:nvSpPr>
          <p:cNvPr id="2" name="AutoShape 2" descr="https://leskanaris.com/img/calculator-example-program.jpg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4098" name="Picture 2" descr="https://electricala2z.com/wp-content/uploads/2017/10/Figure-2-PLC-System-660x3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93096"/>
            <a:ext cx="3318354" cy="165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se2.mm.bing.net/th?id=OIP.gjm0yCBiOP2eeOXO4Lh8JAHaFm&amp;pid=Api&amp;P=0&amp;w=237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28" y="4343196"/>
            <a:ext cx="3427889" cy="1312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635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0813" y="237649"/>
            <a:ext cx="5679740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4000" dirty="0"/>
              <a:t> </a:t>
            </a:r>
            <a:r>
              <a:rPr lang="th-TH" sz="4000" b="1" dirty="0"/>
              <a:t>ระบบเลขฐาน [</a:t>
            </a:r>
            <a:r>
              <a:rPr lang="en-US" sz="4000" b="1" dirty="0"/>
              <a:t>Logic System] </a:t>
            </a:r>
            <a:endParaRPr lang="th-TH" sz="4000" dirty="0"/>
          </a:p>
        </p:txBody>
      </p:sp>
      <p:sp>
        <p:nvSpPr>
          <p:cNvPr id="7" name="Rectangle 6"/>
          <p:cNvSpPr/>
          <p:nvPr/>
        </p:nvSpPr>
        <p:spPr>
          <a:xfrm>
            <a:off x="260472" y="1124744"/>
            <a:ext cx="5400600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sz="3200" b="1" dirty="0"/>
              <a:t>ชนิดของระบบตัวเลข : ระบบเลขฐานสิบ   </a:t>
            </a:r>
            <a:endParaRPr lang="th-TH" sz="3200" dirty="0"/>
          </a:p>
        </p:txBody>
      </p:sp>
      <p:sp>
        <p:nvSpPr>
          <p:cNvPr id="2" name="AutoShape 2" descr="https://leskanaris.com/img/calculator-example-program.jpg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260472" y="1883862"/>
            <a:ext cx="8560000" cy="25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/>
              <a:t>-</a:t>
            </a:r>
            <a:r>
              <a:rPr lang="th-TH" sz="3200" dirty="0"/>
              <a:t> เป็นระบบตัวเลขที่ใช้ในชีวิตประจำวัน </a:t>
            </a:r>
          </a:p>
          <a:p>
            <a:r>
              <a:rPr lang="en-US" sz="3200" dirty="0"/>
              <a:t>-</a:t>
            </a:r>
            <a:r>
              <a:rPr lang="th-TH" sz="3200" dirty="0"/>
              <a:t> ประกอบด้วย ตัวเลข 10 ตัว คือ 0, 1, 2, 3, 4, 5, 6, 7, 8 และ 9 </a:t>
            </a:r>
          </a:p>
          <a:p>
            <a:r>
              <a:rPr lang="en-US" sz="3200" dirty="0"/>
              <a:t>- </a:t>
            </a:r>
            <a:r>
              <a:rPr lang="th-TH" sz="3200" dirty="0"/>
              <a:t>การนับเลขในระบบเลขฐานสิบ </a:t>
            </a:r>
          </a:p>
          <a:p>
            <a:r>
              <a:rPr lang="en-US" sz="3200" dirty="0"/>
              <a:t>- </a:t>
            </a:r>
            <a:r>
              <a:rPr lang="th-TH" sz="3200" dirty="0"/>
              <a:t>หลักหน่วยจะเริ่มจาก 0 ถึง 9 และเพิ่มเป็นสองหลัก โดยเพิ่มหลักซ้ายมือด้วยเลข 1  </a:t>
            </a:r>
          </a:p>
        </p:txBody>
      </p:sp>
      <p:pic>
        <p:nvPicPr>
          <p:cNvPr id="1026" name="Picture 2" descr="https://i.ytimg.com/vi/4YZ23Kc4ZzE/h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38713"/>
            <a:ext cx="2365648" cy="210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www.naewna.com/uploads/news/source/585704.jpg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648" y="4638714"/>
            <a:ext cx="3151458" cy="213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s://i.ytimg.com/vi/yIjzYxGCs2s/maxresdefau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106" y="4638714"/>
            <a:ext cx="3626894" cy="213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0367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31328" y="28753"/>
            <a:ext cx="567974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dirty="0"/>
              <a:t> </a:t>
            </a:r>
            <a:r>
              <a:rPr lang="th-TH" sz="3200" b="1" dirty="0"/>
              <a:t>ระบบเลขฐาน [</a:t>
            </a:r>
            <a:r>
              <a:rPr lang="en-US" sz="3200" b="1" dirty="0"/>
              <a:t>Logic System] </a:t>
            </a:r>
            <a:endParaRPr lang="th-TH" sz="3200" dirty="0"/>
          </a:p>
        </p:txBody>
      </p:sp>
      <p:sp>
        <p:nvSpPr>
          <p:cNvPr id="7" name="Rectangle 6"/>
          <p:cNvSpPr/>
          <p:nvPr/>
        </p:nvSpPr>
        <p:spPr>
          <a:xfrm>
            <a:off x="22880" y="624034"/>
            <a:ext cx="4421586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ชนิดของระบบตัวเลข : ระบบเลขฐานสิบ   </a:t>
            </a:r>
            <a:endParaRPr lang="th-TH" dirty="0"/>
          </a:p>
        </p:txBody>
      </p:sp>
      <p:sp>
        <p:nvSpPr>
          <p:cNvPr id="2" name="AutoShape 2" descr="https://leskanaris.com/img/calculator-example-program.jpg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73" y="2060848"/>
            <a:ext cx="6381750" cy="3198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" y="5259705"/>
            <a:ext cx="8120123" cy="135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80" y="1147254"/>
            <a:ext cx="90084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- </a:t>
            </a:r>
            <a:r>
              <a:rPr lang="th-TH" dirty="0"/>
              <a:t>เมื่อตัวเลขเดซิ</a:t>
            </a:r>
            <a:r>
              <a:rPr lang="th-TH" dirty="0" err="1"/>
              <a:t>มอล</a:t>
            </a:r>
            <a:r>
              <a:rPr lang="th-TH" dirty="0"/>
              <a:t>มีหลายๆ ตัวเลขใกล้กัน แต่ละตัวจะมีตำแหน่งต่างกัน ซึ่งเท่ากับ</a:t>
            </a:r>
            <a:r>
              <a:rPr lang="th-TH" i="1" dirty="0"/>
              <a:t>เลขฐาน 10 ยกกำลัง โดยการนับจะนับจากขวาไปซ้าย ตัวเลขแต่ละตำแหน่งจะเป็นตัวคูณกับแฟคทอเรียลที่เพิ่มขึ้น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80995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31328" y="28753"/>
            <a:ext cx="567974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dirty="0"/>
              <a:t> </a:t>
            </a:r>
            <a:r>
              <a:rPr lang="th-TH" sz="3200" b="1" dirty="0"/>
              <a:t>ระบบเลขฐาน [</a:t>
            </a:r>
            <a:r>
              <a:rPr lang="en-US" sz="3200" b="1" dirty="0"/>
              <a:t>Logic System] </a:t>
            </a:r>
            <a:endParaRPr lang="th-TH" sz="3200" dirty="0"/>
          </a:p>
        </p:txBody>
      </p:sp>
      <p:sp>
        <p:nvSpPr>
          <p:cNvPr id="6" name="Rectangle 5"/>
          <p:cNvSpPr/>
          <p:nvPr/>
        </p:nvSpPr>
        <p:spPr>
          <a:xfrm>
            <a:off x="1723728" y="624034"/>
            <a:ext cx="442158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ชนิดของระบบตัวเลข : ระบบเลขฐานสิบ   </a:t>
            </a:r>
            <a:endParaRPr lang="th-TH" dirty="0"/>
          </a:p>
        </p:txBody>
      </p:sp>
      <p:sp>
        <p:nvSpPr>
          <p:cNvPr id="7" name="Rectangle 6"/>
          <p:cNvSpPr/>
          <p:nvPr/>
        </p:nvSpPr>
        <p:spPr>
          <a:xfrm>
            <a:off x="251520" y="1412776"/>
            <a:ext cx="8424936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dirty="0"/>
              <a:t> </a:t>
            </a:r>
            <a:r>
              <a:rPr lang="th-TH" sz="3600" b="1" dirty="0"/>
              <a:t>ปัจจุบันนี้</a:t>
            </a:r>
            <a:r>
              <a:rPr lang="th-TH" sz="3600" dirty="0"/>
              <a:t>   </a:t>
            </a:r>
            <a:r>
              <a:rPr lang="th-TH" sz="3200" dirty="0">
                <a:solidFill>
                  <a:srgbClr val="FF0000"/>
                </a:solidFill>
              </a:rPr>
              <a:t>ระบบตัวเลข</a:t>
            </a:r>
            <a:r>
              <a:rPr lang="th-TH" sz="3200" dirty="0">
                <a:solidFill>
                  <a:schemeClr val="tx1"/>
                </a:solidFill>
              </a:rPr>
              <a:t>ที่</a:t>
            </a:r>
            <a:r>
              <a:rPr lang="th-TH" sz="3200" dirty="0"/>
              <a:t>ทุกคนรู้จักกันดี ก็คือ</a:t>
            </a:r>
            <a:r>
              <a:rPr lang="th-TH" sz="3200" b="1" dirty="0"/>
              <a:t>ระบบเลข 10</a:t>
            </a:r>
            <a:r>
              <a:rPr lang="th-TH" sz="3200" dirty="0"/>
              <a:t> ตัว</a:t>
            </a:r>
          </a:p>
          <a:p>
            <a:r>
              <a:rPr lang="th-TH" sz="3200" dirty="0"/>
              <a:t>อันได้แก่ เลข 0 ,1 , 2 , 3 , 4 , 5 , 6 , 7 , 8 และ 9 เลขเหล่านี้ใช้เป็นสื่อในการแทนจำนวนของคน สัตว์ วัตถุ และสิ่งของต่างๆ เรียกตัวเลขทั้ง 10 ตัว นี้ว่า </a:t>
            </a:r>
            <a:r>
              <a:rPr lang="th-TH" sz="3200" b="1" dirty="0"/>
              <a:t>เลขฐานสิบ</a:t>
            </a:r>
            <a:r>
              <a:rPr lang="th-TH" sz="3200" dirty="0"/>
              <a:t> </a:t>
            </a:r>
            <a:r>
              <a:rPr lang="th-TH" dirty="0"/>
              <a:t>(</a:t>
            </a:r>
            <a:r>
              <a:rPr lang="en-US" dirty="0"/>
              <a:t>Decimal Number) </a:t>
            </a:r>
            <a:r>
              <a:rPr lang="th-TH" sz="3200" dirty="0">
                <a:solidFill>
                  <a:srgbClr val="002060"/>
                </a:solidFill>
              </a:rPr>
              <a:t>เพราะว่าสามารถนำไปเป็นสัญลักษณ์ที่ใช้แทนค่าต่าง ๆ ที่ไม่ซ้ำกัน สำหรับเลขที่มีค่ามากกว่า 9 นั้นจะไม่มี นอกเสียจากว่าจะนำตัวเลขดังกล่าวมาเรียงประกอบกันขึ้นใหม่ดังตัวอย่างดังนี้ </a:t>
            </a:r>
          </a:p>
        </p:txBody>
      </p:sp>
      <p:sp>
        <p:nvSpPr>
          <p:cNvPr id="8" name="Rectangle 7"/>
          <p:cNvSpPr/>
          <p:nvPr/>
        </p:nvSpPr>
        <p:spPr>
          <a:xfrm>
            <a:off x="4104456" y="4725144"/>
            <a:ext cx="4572000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th-TH" dirty="0"/>
              <a:t> 254 = (2</a:t>
            </a:r>
            <a:r>
              <a:rPr lang="en-US" dirty="0"/>
              <a:t>x</a:t>
            </a:r>
            <a:r>
              <a:rPr lang="th-TH" dirty="0"/>
              <a:t>10</a:t>
            </a:r>
            <a:r>
              <a:rPr lang="th-TH" baseline="30000" dirty="0"/>
              <a:t>2</a:t>
            </a:r>
            <a:r>
              <a:rPr lang="th-TH" dirty="0"/>
              <a:t>)+(5</a:t>
            </a:r>
            <a:r>
              <a:rPr lang="en-US" dirty="0"/>
              <a:t>x</a:t>
            </a:r>
            <a:r>
              <a:rPr lang="th-TH" dirty="0"/>
              <a:t>10</a:t>
            </a:r>
            <a:r>
              <a:rPr lang="th-TH" baseline="30000" dirty="0"/>
              <a:t>1</a:t>
            </a:r>
            <a:r>
              <a:rPr lang="th-TH" dirty="0"/>
              <a:t>)+(4</a:t>
            </a:r>
            <a:r>
              <a:rPr lang="en-US" dirty="0"/>
              <a:t>x</a:t>
            </a:r>
            <a:r>
              <a:rPr lang="th-TH" dirty="0"/>
              <a:t>10</a:t>
            </a:r>
            <a:r>
              <a:rPr lang="th-TH" baseline="30000" dirty="0"/>
              <a:t>0</a:t>
            </a:r>
            <a:r>
              <a:rPr lang="th-TH" dirty="0"/>
              <a:t>) </a:t>
            </a:r>
          </a:p>
          <a:p>
            <a:r>
              <a:rPr lang="th-TH" dirty="0"/>
              <a:t>เมื่อ 10</a:t>
            </a:r>
            <a:r>
              <a:rPr lang="th-TH" baseline="30000" dirty="0"/>
              <a:t>0 </a:t>
            </a:r>
            <a:r>
              <a:rPr lang="th-TH" dirty="0"/>
              <a:t>= 1 </a:t>
            </a:r>
          </a:p>
          <a:p>
            <a:r>
              <a:rPr lang="th-TH" dirty="0"/>
              <a:t>10</a:t>
            </a:r>
            <a:r>
              <a:rPr lang="th-TH" baseline="30000" dirty="0"/>
              <a:t>1 </a:t>
            </a:r>
            <a:r>
              <a:rPr lang="th-TH" dirty="0"/>
              <a:t>= 10 </a:t>
            </a:r>
          </a:p>
          <a:p>
            <a:r>
              <a:rPr lang="th-TH" dirty="0"/>
              <a:t>10</a:t>
            </a:r>
            <a:r>
              <a:rPr lang="th-TH" baseline="30000" dirty="0"/>
              <a:t>2 </a:t>
            </a:r>
            <a:r>
              <a:rPr lang="th-TH" dirty="0"/>
              <a:t>= 100 </a:t>
            </a:r>
          </a:p>
        </p:txBody>
      </p:sp>
      <p:pic>
        <p:nvPicPr>
          <p:cNvPr id="2050" name="Picture 2" descr="https://tse4.mm.bing.net/th?id=OIP.lSyy5mvzuOmPXSPOnu1O8wHaD0&amp;pid=Api&amp;P=0&amp;w=357&amp;h=1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88" y="4794185"/>
            <a:ext cx="3400425" cy="175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4992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31328" y="28753"/>
            <a:ext cx="567974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dirty="0"/>
              <a:t> </a:t>
            </a:r>
            <a:r>
              <a:rPr lang="th-TH" sz="3200" b="1" dirty="0"/>
              <a:t>ระบบเลขฐาน [</a:t>
            </a:r>
            <a:r>
              <a:rPr lang="en-US" sz="3200" b="1" dirty="0"/>
              <a:t>Logic System] </a:t>
            </a:r>
            <a:endParaRPr lang="th-TH" sz="3200" dirty="0"/>
          </a:p>
        </p:txBody>
      </p:sp>
      <p:sp>
        <p:nvSpPr>
          <p:cNvPr id="6" name="Rectangle 5"/>
          <p:cNvSpPr/>
          <p:nvPr/>
        </p:nvSpPr>
        <p:spPr>
          <a:xfrm>
            <a:off x="1723728" y="624034"/>
            <a:ext cx="4421586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ชนิดของระบบตัวเลข : ระบบเลขฐานสิบ   </a:t>
            </a:r>
            <a:endParaRPr lang="th-TH" dirty="0"/>
          </a:p>
        </p:txBody>
      </p:sp>
      <p:sp>
        <p:nvSpPr>
          <p:cNvPr id="8" name="Rectangle 7"/>
          <p:cNvSpPr/>
          <p:nvPr/>
        </p:nvSpPr>
        <p:spPr>
          <a:xfrm>
            <a:off x="251520" y="1340767"/>
            <a:ext cx="4572000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th-TH" dirty="0"/>
              <a:t> 254 = (2</a:t>
            </a:r>
            <a:r>
              <a:rPr lang="en-US" dirty="0"/>
              <a:t>x</a:t>
            </a:r>
            <a:r>
              <a:rPr lang="th-TH" dirty="0"/>
              <a:t>10</a:t>
            </a:r>
            <a:r>
              <a:rPr lang="th-TH" baseline="30000" dirty="0"/>
              <a:t>2</a:t>
            </a:r>
            <a:r>
              <a:rPr lang="th-TH" dirty="0"/>
              <a:t>)+(5</a:t>
            </a:r>
            <a:r>
              <a:rPr lang="en-US" dirty="0"/>
              <a:t>x</a:t>
            </a:r>
            <a:r>
              <a:rPr lang="th-TH" dirty="0"/>
              <a:t>10</a:t>
            </a:r>
            <a:r>
              <a:rPr lang="th-TH" baseline="30000" dirty="0"/>
              <a:t>1</a:t>
            </a:r>
            <a:r>
              <a:rPr lang="th-TH" dirty="0"/>
              <a:t>)+(4</a:t>
            </a:r>
            <a:r>
              <a:rPr lang="en-US" dirty="0"/>
              <a:t>x</a:t>
            </a:r>
            <a:r>
              <a:rPr lang="th-TH" dirty="0"/>
              <a:t>10</a:t>
            </a:r>
            <a:r>
              <a:rPr lang="th-TH" baseline="30000" dirty="0"/>
              <a:t>0</a:t>
            </a:r>
            <a:r>
              <a:rPr lang="th-TH" dirty="0"/>
              <a:t>) </a:t>
            </a:r>
          </a:p>
          <a:p>
            <a:r>
              <a:rPr lang="th-TH" dirty="0"/>
              <a:t>เมื่อ 10</a:t>
            </a:r>
            <a:r>
              <a:rPr lang="th-TH" baseline="30000" dirty="0"/>
              <a:t>0 </a:t>
            </a:r>
            <a:r>
              <a:rPr lang="th-TH" dirty="0"/>
              <a:t>= 1    10</a:t>
            </a:r>
            <a:r>
              <a:rPr lang="th-TH" baseline="30000" dirty="0"/>
              <a:t>1 </a:t>
            </a:r>
            <a:r>
              <a:rPr lang="th-TH" dirty="0"/>
              <a:t>= 10   10</a:t>
            </a:r>
            <a:r>
              <a:rPr lang="th-TH" baseline="30000" dirty="0"/>
              <a:t>2 </a:t>
            </a:r>
            <a:r>
              <a:rPr lang="th-TH" dirty="0"/>
              <a:t>= 100 </a:t>
            </a:r>
          </a:p>
        </p:txBody>
      </p:sp>
      <p:sp>
        <p:nvSpPr>
          <p:cNvPr id="2" name="Rectangle 1"/>
          <p:cNvSpPr/>
          <p:nvPr/>
        </p:nvSpPr>
        <p:spPr>
          <a:xfrm>
            <a:off x="278200" y="2459260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 จากตัวอย่างข้างต้นถ้าสังเกตและพิจารณาดี ๆ หลักเกณฑ์ของการเขียนเลขจำนวนใด ๆ (</a:t>
            </a:r>
            <a:r>
              <a:rPr lang="en-US" dirty="0"/>
              <a:t>N) </a:t>
            </a:r>
            <a:r>
              <a:rPr lang="th-TH" dirty="0"/>
              <a:t>เหล่านี้สามารถเขียนได้โดยใช้สูตรต่อไปนี้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618" y="3413367"/>
            <a:ext cx="6421804" cy="86409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253048" y="436510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dirty="0"/>
              <a:t> </a:t>
            </a:r>
            <a:r>
              <a:rPr lang="th-TH" b="1" dirty="0"/>
              <a:t>ตัวอย่าง การกระจาย </a:t>
            </a:r>
            <a:endParaRPr lang="th-TH" dirty="0"/>
          </a:p>
        </p:txBody>
      </p:sp>
      <p:sp>
        <p:nvSpPr>
          <p:cNvPr id="9" name="Rectangle 8"/>
          <p:cNvSpPr/>
          <p:nvPr/>
        </p:nvSpPr>
        <p:spPr>
          <a:xfrm>
            <a:off x="2798048" y="4365104"/>
            <a:ext cx="6102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 2511 = (2</a:t>
            </a:r>
            <a:r>
              <a:rPr lang="en-US" dirty="0"/>
              <a:t>x</a:t>
            </a:r>
            <a:r>
              <a:rPr lang="th-TH" dirty="0"/>
              <a:t>10</a:t>
            </a:r>
            <a:r>
              <a:rPr lang="th-TH" baseline="30000" dirty="0"/>
              <a:t>3</a:t>
            </a:r>
            <a:r>
              <a:rPr lang="th-TH" dirty="0"/>
              <a:t>)+(5</a:t>
            </a:r>
            <a:r>
              <a:rPr lang="en-US" dirty="0"/>
              <a:t>x</a:t>
            </a:r>
            <a:r>
              <a:rPr lang="th-TH" dirty="0"/>
              <a:t>10</a:t>
            </a:r>
            <a:r>
              <a:rPr lang="th-TH" baseline="30000" dirty="0"/>
              <a:t>2</a:t>
            </a:r>
            <a:r>
              <a:rPr lang="th-TH" dirty="0"/>
              <a:t>)+(1</a:t>
            </a:r>
            <a:r>
              <a:rPr lang="en-US" dirty="0"/>
              <a:t>x</a:t>
            </a:r>
            <a:r>
              <a:rPr lang="th-TH" dirty="0"/>
              <a:t>10</a:t>
            </a:r>
            <a:r>
              <a:rPr lang="th-TH" baseline="30000" dirty="0"/>
              <a:t>1</a:t>
            </a:r>
            <a:r>
              <a:rPr lang="th-TH" dirty="0"/>
              <a:t>)+(1</a:t>
            </a:r>
            <a:r>
              <a:rPr lang="en-US" dirty="0"/>
              <a:t>x</a:t>
            </a:r>
            <a:r>
              <a:rPr lang="th-TH" dirty="0"/>
              <a:t>10</a:t>
            </a:r>
            <a:r>
              <a:rPr lang="th-TH" baseline="30000" dirty="0"/>
              <a:t>0</a:t>
            </a:r>
            <a:r>
              <a:rPr lang="th-TH" dirty="0"/>
              <a:t>)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8200" y="5661248"/>
            <a:ext cx="55710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เมื่อ </a:t>
            </a:r>
            <a:r>
              <a:rPr lang="en-US" dirty="0"/>
              <a:t>R = 10, d</a:t>
            </a:r>
            <a:r>
              <a:rPr lang="en-US" baseline="30000" dirty="0"/>
              <a:t>3 </a:t>
            </a:r>
            <a:r>
              <a:rPr lang="en-US" dirty="0"/>
              <a:t>= 2, d</a:t>
            </a:r>
            <a:r>
              <a:rPr lang="en-US" baseline="30000" dirty="0"/>
              <a:t>2 </a:t>
            </a:r>
            <a:r>
              <a:rPr lang="en-US" dirty="0"/>
              <a:t>= 5, d</a:t>
            </a:r>
            <a:r>
              <a:rPr lang="en-US" baseline="30000" dirty="0"/>
              <a:t>1 </a:t>
            </a:r>
            <a:r>
              <a:rPr lang="en-US" dirty="0"/>
              <a:t>= 1, d</a:t>
            </a:r>
            <a:r>
              <a:rPr lang="en-US" baseline="30000" dirty="0"/>
              <a:t>0 </a:t>
            </a:r>
            <a:r>
              <a:rPr lang="en-US" dirty="0"/>
              <a:t>= 1 </a:t>
            </a:r>
          </a:p>
          <a:p>
            <a:r>
              <a:rPr lang="th-TH" dirty="0"/>
              <a:t>และ 10</a:t>
            </a:r>
            <a:r>
              <a:rPr lang="th-TH" baseline="30000" dirty="0"/>
              <a:t>3 </a:t>
            </a:r>
            <a:r>
              <a:rPr lang="th-TH" dirty="0"/>
              <a:t>= 1000, 10</a:t>
            </a:r>
            <a:r>
              <a:rPr lang="th-TH" baseline="30000" dirty="0"/>
              <a:t>2 </a:t>
            </a:r>
            <a:r>
              <a:rPr lang="th-TH" dirty="0"/>
              <a:t>= 100, 10</a:t>
            </a:r>
            <a:r>
              <a:rPr lang="th-TH" baseline="30000" dirty="0"/>
              <a:t>1 </a:t>
            </a:r>
            <a:r>
              <a:rPr lang="th-TH" dirty="0"/>
              <a:t>= 10, 10</a:t>
            </a:r>
            <a:r>
              <a:rPr lang="th-TH" baseline="30000" dirty="0"/>
              <a:t>0 </a:t>
            </a:r>
            <a:r>
              <a:rPr lang="th-TH" dirty="0"/>
              <a:t>= 1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343" y="4920684"/>
            <a:ext cx="3319306" cy="5974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1" name="Rectangle 10"/>
          <p:cNvSpPr/>
          <p:nvPr/>
        </p:nvSpPr>
        <p:spPr>
          <a:xfrm>
            <a:off x="5564248" y="5642084"/>
            <a:ext cx="369364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dirty="0"/>
              <a:t>2</a:t>
            </a:r>
            <a:r>
              <a:rPr lang="en-US" dirty="0"/>
              <a:t>x</a:t>
            </a:r>
            <a:r>
              <a:rPr lang="th-TH" dirty="0"/>
              <a:t>1000)+(5</a:t>
            </a:r>
            <a:r>
              <a:rPr lang="en-US" dirty="0"/>
              <a:t>x</a:t>
            </a:r>
            <a:r>
              <a:rPr lang="th-TH" dirty="0"/>
              <a:t>100)+(1</a:t>
            </a:r>
            <a:r>
              <a:rPr lang="en-US" dirty="0"/>
              <a:t>x</a:t>
            </a:r>
            <a:r>
              <a:rPr lang="th-TH" dirty="0"/>
              <a:t>10)+(1</a:t>
            </a:r>
            <a:r>
              <a:rPr lang="en-US" dirty="0"/>
              <a:t>x</a:t>
            </a:r>
            <a:r>
              <a:rPr lang="th-TH" dirty="0"/>
              <a:t>1</a:t>
            </a:r>
            <a:r>
              <a:rPr lang="en-US" sz="2000" dirty="0"/>
              <a:t>)</a:t>
            </a:r>
            <a:endParaRPr lang="th-TH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7308304" y="4626714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990119" y="6353745"/>
            <a:ext cx="8418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/>
              <a:t> 2511 </a:t>
            </a:r>
          </a:p>
        </p:txBody>
      </p:sp>
      <p:cxnSp>
        <p:nvCxnSpPr>
          <p:cNvPr id="19" name="Straight Arrow Connector 18"/>
          <p:cNvCxnSpPr>
            <a:stCxn id="11" idx="2"/>
          </p:cNvCxnSpPr>
          <p:nvPr/>
        </p:nvCxnSpPr>
        <p:spPr>
          <a:xfrm>
            <a:off x="7411068" y="6165304"/>
            <a:ext cx="0" cy="1669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8172400" y="4626714"/>
            <a:ext cx="0" cy="10345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2319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6925" y="1375008"/>
            <a:ext cx="2844316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/>
              <a:t>1.1.1 </a:t>
            </a:r>
            <a:r>
              <a:rPr lang="th-TH" b="1" dirty="0"/>
              <a:t>ระบบเลขฐานสิบ</a:t>
            </a:r>
          </a:p>
        </p:txBody>
      </p:sp>
      <p:sp>
        <p:nvSpPr>
          <p:cNvPr id="5" name="Rectangle 4"/>
          <p:cNvSpPr/>
          <p:nvPr/>
        </p:nvSpPr>
        <p:spPr>
          <a:xfrm>
            <a:off x="346925" y="781656"/>
            <a:ext cx="6516724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1.1 ระบบเลขฐานสิบ ฐานสอง ฐานแปด และฐานสิบหก(ต่อ)</a:t>
            </a:r>
          </a:p>
        </p:txBody>
      </p:sp>
      <p:sp>
        <p:nvSpPr>
          <p:cNvPr id="6" name="Rectangle 5"/>
          <p:cNvSpPr/>
          <p:nvPr/>
        </p:nvSpPr>
        <p:spPr>
          <a:xfrm>
            <a:off x="1907704" y="46365"/>
            <a:ext cx="482453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2" name="Rectangle 1"/>
          <p:cNvSpPr/>
          <p:nvPr/>
        </p:nvSpPr>
        <p:spPr>
          <a:xfrm>
            <a:off x="218340" y="1898228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ระบบเลขฐานสิบมีสัญลักษณ์ที่ใช้สิบเลขคือ 0, 1, 2, 3, 4, 5, 6, 7, 8 และเลข 9</a:t>
            </a:r>
          </a:p>
          <a:p>
            <a:r>
              <a:rPr lang="th-TH" dirty="0"/>
              <a:t>โดยมีค่าประจำหลักดังนี้</a:t>
            </a:r>
          </a:p>
        </p:txBody>
      </p:sp>
      <p:sp>
        <p:nvSpPr>
          <p:cNvPr id="3" name="Rectangle 2"/>
          <p:cNvSpPr/>
          <p:nvPr/>
        </p:nvSpPr>
        <p:spPr>
          <a:xfrm>
            <a:off x="2862529" y="2307912"/>
            <a:ext cx="302518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dirty="0"/>
              <a:t>ค่าประจำหลักของเลขฐานสิบ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96" y="2870382"/>
            <a:ext cx="6915150" cy="21526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8" name="Rectangle 7"/>
          <p:cNvSpPr/>
          <p:nvPr/>
        </p:nvSpPr>
        <p:spPr>
          <a:xfrm>
            <a:off x="611560" y="5166666"/>
            <a:ext cx="5742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ตัวอย่างเช่น จำนวน 3,256.257 สามารถเขียนได้ดังนี้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649188"/>
            <a:ext cx="4981575" cy="1009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43614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6925" y="781656"/>
            <a:ext cx="6516724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1.1 ระบบเลขฐานสิบ ฐานสอง ฐานแปด และฐานสิบหก(ต่อ)</a:t>
            </a:r>
          </a:p>
        </p:txBody>
      </p:sp>
      <p:sp>
        <p:nvSpPr>
          <p:cNvPr id="6" name="Rectangle 5"/>
          <p:cNvSpPr/>
          <p:nvPr/>
        </p:nvSpPr>
        <p:spPr>
          <a:xfrm>
            <a:off x="1907704" y="46365"/>
            <a:ext cx="482453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7" name="Rectangle 6"/>
          <p:cNvSpPr/>
          <p:nvPr/>
        </p:nvSpPr>
        <p:spPr>
          <a:xfrm>
            <a:off x="343030" y="1347282"/>
            <a:ext cx="268855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/>
              <a:t>1.1.2 ระบบเลขฐานสอง</a:t>
            </a:r>
            <a:endParaRPr lang="th-TH" dirty="0"/>
          </a:p>
        </p:txBody>
      </p:sp>
      <p:sp>
        <p:nvSpPr>
          <p:cNvPr id="8" name="Rectangle 7"/>
          <p:cNvSpPr/>
          <p:nvPr/>
        </p:nvSpPr>
        <p:spPr>
          <a:xfrm>
            <a:off x="343030" y="2060847"/>
            <a:ext cx="8189410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dirty="0"/>
              <a:t>ระบบตัวเลขที่นิยมใช้กับเครื่องคอมพิวเตอร์มีอยู่ 3 ระบบคือ ระบบเลขฐานสอง ระบบเลขฐานแปด และระบบเลขฐานสิบหก ซึ่งระบบเลขแต่ละฐานจะมีองค์ประกอบของตัวเลขไม่เท่ากันดังรายละเอียดต่อไปนี้</a:t>
            </a:r>
          </a:p>
        </p:txBody>
      </p:sp>
      <p:sp>
        <p:nvSpPr>
          <p:cNvPr id="9" name="Rectangle 8"/>
          <p:cNvSpPr/>
          <p:nvPr/>
        </p:nvSpPr>
        <p:spPr>
          <a:xfrm>
            <a:off x="320024" y="3788459"/>
            <a:ext cx="3263430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เลขฐานสอง</a:t>
            </a:r>
            <a:r>
              <a:rPr lang="th-TH" dirty="0"/>
              <a:t> ประกอบด้วยเลข 2 ตัวคือ 0 และ 1 เท่านั้นแต่ถ้านำตัวเลขทั้งสองจำนวนมาเรียงประกอบกันใหม่หลาย ๆ หลักซึ่งนิยมเรียกกันในทางคอมพิวเตอร์ว่า จำนวนบิต ดังต่อไปนี้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39952" y="4003902"/>
            <a:ext cx="45720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th-TH" dirty="0"/>
              <a:t>01 มี 2 บิต ฐานสิบ ค่าเท่ากับ= 1 </a:t>
            </a:r>
          </a:p>
          <a:p>
            <a:r>
              <a:rPr lang="th-TH" dirty="0"/>
              <a:t>011 มี 3 บิต ฐานสิบ ค่าเท่ากับ= 3 </a:t>
            </a:r>
          </a:p>
          <a:p>
            <a:r>
              <a:rPr lang="th-TH" dirty="0"/>
              <a:t>1101 มี 4 บิต ฐานสิบค่าเท่ากับ = 13 </a:t>
            </a:r>
          </a:p>
          <a:p>
            <a:r>
              <a:rPr lang="th-TH" dirty="0"/>
              <a:t>01001 มี 5 บิต ฐานสิบค่าเท่ากับ= 9 </a:t>
            </a:r>
          </a:p>
          <a:p>
            <a:r>
              <a:rPr lang="th-TH" dirty="0"/>
              <a:t>101001 มี 6 บิต ฐานสิบค่าเท่ากับ= 41 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663714" y="4719306"/>
            <a:ext cx="390649" cy="82199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97777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3030" y="1347282"/>
            <a:ext cx="268855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/>
              <a:t>1.1.2 ระบบเลขฐานสอง</a:t>
            </a:r>
            <a:endParaRPr lang="th-TH" dirty="0"/>
          </a:p>
        </p:txBody>
      </p:sp>
      <p:sp>
        <p:nvSpPr>
          <p:cNvPr id="3" name="Rectangle 2"/>
          <p:cNvSpPr/>
          <p:nvPr/>
        </p:nvSpPr>
        <p:spPr>
          <a:xfrm>
            <a:off x="359532" y="817548"/>
            <a:ext cx="6516724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1.1 ระบบเลขฐานสิบ ฐานสอง ฐานแปด และฐานสิบหก(ต่อ)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7704" y="116632"/>
            <a:ext cx="482453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5" name="Rectangle 4"/>
          <p:cNvSpPr/>
          <p:nvPr/>
        </p:nvSpPr>
        <p:spPr>
          <a:xfrm>
            <a:off x="359532" y="1870502"/>
            <a:ext cx="8028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ระบบเลขฐานสองมีสัญลักษณ์ที่ใช้สองเลขคือ 0 กับ 1 โดยจะมีค่าประจำหลักดังนี้</a:t>
            </a:r>
          </a:p>
        </p:txBody>
      </p:sp>
      <p:sp>
        <p:nvSpPr>
          <p:cNvPr id="6" name="Rectangle 5"/>
          <p:cNvSpPr/>
          <p:nvPr/>
        </p:nvSpPr>
        <p:spPr>
          <a:xfrm>
            <a:off x="2627784" y="2662616"/>
            <a:ext cx="3118161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dirty="0"/>
              <a:t>ค่าประจำหลักของเลขฐานสอง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3356992"/>
            <a:ext cx="8532440" cy="26433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28503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3539911"/>
            <a:ext cx="864096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/>
              <a:t>แต่ละหลักของเลขฐานสองจะเรียกว่า </a:t>
            </a:r>
            <a:r>
              <a:rPr lang="th-TH" sz="4000" b="1" dirty="0">
                <a:solidFill>
                  <a:srgbClr val="002060"/>
                </a:solidFill>
              </a:rPr>
              <a:t>“บิต” </a:t>
            </a:r>
            <a:r>
              <a:rPr lang="th-TH" sz="3200" dirty="0"/>
              <a:t>(</a:t>
            </a:r>
            <a:r>
              <a:rPr lang="en-US" sz="3200" dirty="0"/>
              <a:t>Bit </a:t>
            </a:r>
            <a:r>
              <a:rPr lang="th-TH" sz="3200" dirty="0"/>
              <a:t>มาจากคำว่า </a:t>
            </a:r>
            <a:r>
              <a:rPr lang="en-US" sz="2400" dirty="0"/>
              <a:t>Binary Digit) </a:t>
            </a:r>
            <a:r>
              <a:rPr lang="th-TH" sz="3200" dirty="0"/>
              <a:t>จะเห็นว่าบิตทางด้านซ้ายมือจะมีค่ามากกว่าบิตทางด้านขวามือ โดยบิตทางด้านซ้ายมือที่มีค่ามากสุดเรียกว่า</a:t>
            </a:r>
            <a:r>
              <a:rPr lang="th-TH" sz="3200" b="1" u="sng" dirty="0"/>
              <a:t>“</a:t>
            </a:r>
            <a:r>
              <a:rPr lang="th-TH" sz="3200" b="1" u="sng" dirty="0" err="1"/>
              <a:t>เอ็มเอส</a:t>
            </a:r>
            <a:r>
              <a:rPr lang="th-TH" sz="3200" b="1" u="sng" dirty="0"/>
              <a:t>บี” </a:t>
            </a:r>
            <a:r>
              <a:rPr lang="th-TH" sz="3200" dirty="0"/>
              <a:t>(</a:t>
            </a:r>
            <a:r>
              <a:rPr lang="en-US" sz="3200" dirty="0"/>
              <a:t>MSB </a:t>
            </a:r>
            <a:r>
              <a:rPr lang="th-TH" sz="3200" dirty="0"/>
              <a:t>ย่อมาจาก </a:t>
            </a:r>
            <a:r>
              <a:rPr lang="en-US" sz="2400" dirty="0"/>
              <a:t>Most Significant Bit) </a:t>
            </a:r>
            <a:endParaRPr lang="th-TH" sz="2400" dirty="0"/>
          </a:p>
          <a:p>
            <a:r>
              <a:rPr lang="th-TH" b="1" dirty="0">
                <a:solidFill>
                  <a:srgbClr val="7030A0"/>
                </a:solidFill>
              </a:rPr>
              <a:t>ส่วนบิตขวามือที่มีค่าน้อยสุดเรียกว่า</a:t>
            </a:r>
            <a:r>
              <a:rPr lang="th-TH" b="1" u="sng" dirty="0">
                <a:solidFill>
                  <a:srgbClr val="7030A0"/>
                </a:solidFill>
              </a:rPr>
              <a:t>“</a:t>
            </a:r>
            <a:r>
              <a:rPr lang="th-TH" b="1" u="sng" dirty="0" err="1">
                <a:solidFill>
                  <a:srgbClr val="7030A0"/>
                </a:solidFill>
              </a:rPr>
              <a:t>แอลเอส</a:t>
            </a:r>
            <a:r>
              <a:rPr lang="th-TH" b="1" u="sng" dirty="0">
                <a:solidFill>
                  <a:srgbClr val="7030A0"/>
                </a:solidFill>
              </a:rPr>
              <a:t>บี</a:t>
            </a:r>
            <a:r>
              <a:rPr lang="th-TH" b="1" dirty="0">
                <a:solidFill>
                  <a:srgbClr val="7030A0"/>
                </a:solidFill>
              </a:rPr>
              <a:t>” (</a:t>
            </a:r>
            <a:r>
              <a:rPr lang="en-US" sz="2000" b="1" dirty="0">
                <a:solidFill>
                  <a:srgbClr val="7030A0"/>
                </a:solidFill>
              </a:rPr>
              <a:t>LSB </a:t>
            </a:r>
            <a:r>
              <a:rPr lang="th-TH" sz="2000" b="1" dirty="0">
                <a:solidFill>
                  <a:srgbClr val="7030A0"/>
                </a:solidFill>
              </a:rPr>
              <a:t>ย่อมาจาก </a:t>
            </a:r>
            <a:r>
              <a:rPr lang="en-US" sz="2000" b="1" dirty="0">
                <a:solidFill>
                  <a:srgbClr val="7030A0"/>
                </a:solidFill>
              </a:rPr>
              <a:t>Least Significant Bit) </a:t>
            </a:r>
            <a:r>
              <a:rPr lang="th-TH" b="1" dirty="0">
                <a:solidFill>
                  <a:srgbClr val="7030A0"/>
                </a:solidFill>
              </a:rPr>
              <a:t>รูปแบบของเลขฐานสอง เช่น 1101.112,11011.11012, 101010.10112 เป็นต้น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05325"/>
            <a:ext cx="6610350" cy="2047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847676"/>
            <a:ext cx="6516724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1.1 ระบบเลขฐานสิบ ฐานสอง ฐานแปด และฐานสิบหก(ต่อ)</a:t>
            </a:r>
          </a:p>
        </p:txBody>
      </p:sp>
      <p:sp>
        <p:nvSpPr>
          <p:cNvPr id="5" name="Rectangle 4"/>
          <p:cNvSpPr/>
          <p:nvPr/>
        </p:nvSpPr>
        <p:spPr>
          <a:xfrm>
            <a:off x="1907704" y="116632"/>
            <a:ext cx="482453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7" name="Rectangle 6"/>
          <p:cNvSpPr/>
          <p:nvPr/>
        </p:nvSpPr>
        <p:spPr>
          <a:xfrm>
            <a:off x="6503613" y="847676"/>
            <a:ext cx="268855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/>
              <a:t>1.1.2 ระบบเลขฐานสอง</a:t>
            </a:r>
            <a:endParaRPr lang="th-TH" dirty="0"/>
          </a:p>
        </p:txBody>
      </p:sp>
      <p:sp>
        <p:nvSpPr>
          <p:cNvPr id="6" name="Rectangle 5"/>
          <p:cNvSpPr/>
          <p:nvPr/>
        </p:nvSpPr>
        <p:spPr>
          <a:xfrm>
            <a:off x="49333" y="2267652"/>
            <a:ext cx="853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MSB</a:t>
            </a:r>
            <a:endParaRPr lang="th-TH" dirty="0"/>
          </a:p>
        </p:txBody>
      </p:sp>
      <p:sp>
        <p:nvSpPr>
          <p:cNvPr id="8" name="Rectangle 7"/>
          <p:cNvSpPr/>
          <p:nvPr/>
        </p:nvSpPr>
        <p:spPr>
          <a:xfrm>
            <a:off x="7847891" y="2249882"/>
            <a:ext cx="6960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LSB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228503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3030" y="1347282"/>
            <a:ext cx="274466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/>
              <a:t>1.1.3 ระบบเลขฐานแปด</a:t>
            </a:r>
            <a:endParaRPr lang="th-TH" dirty="0"/>
          </a:p>
        </p:txBody>
      </p:sp>
      <p:sp>
        <p:nvSpPr>
          <p:cNvPr id="3" name="Rectangle 2"/>
          <p:cNvSpPr/>
          <p:nvPr/>
        </p:nvSpPr>
        <p:spPr>
          <a:xfrm>
            <a:off x="359532" y="817548"/>
            <a:ext cx="6516724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1.1 ระบบเลขฐานสิบ ฐานสอง ฐานแปด และฐานสิบหก(ต่อ)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7704" y="116632"/>
            <a:ext cx="482453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5" name="Rectangle 4"/>
          <p:cNvSpPr/>
          <p:nvPr/>
        </p:nvSpPr>
        <p:spPr>
          <a:xfrm>
            <a:off x="343030" y="2348880"/>
            <a:ext cx="3436882" cy="3539430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th-TH" b="1" dirty="0"/>
              <a:t>เลขฐานแปด </a:t>
            </a:r>
            <a:r>
              <a:rPr lang="th-TH" dirty="0"/>
              <a:t>ประกอบด้วยเลข 8 ตัวคือ 0 , 1 , 2 , 3 , 4 , 5 , 6 และ 7 เท่านั้น แต่สามารถนำมาเรียงกันใหม่ได้โดยเขียนให้อยู่ในวงเล็บและมีตัวเลขประจำฐานห้อยไว้ด้านท้ายเพื่อ ป้องกันการสับสนหรือเข้าใจผิดกับเลขฐานอื่น ๆ ดังตัวอย่างต่อไปนี้ </a:t>
            </a:r>
          </a:p>
        </p:txBody>
      </p:sp>
      <p:sp>
        <p:nvSpPr>
          <p:cNvPr id="6" name="Rectangle 5"/>
          <p:cNvSpPr/>
          <p:nvPr/>
        </p:nvSpPr>
        <p:spPr>
          <a:xfrm>
            <a:off x="4396680" y="1849542"/>
            <a:ext cx="4572000" cy="3970318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r>
              <a:rPr lang="th-TH" dirty="0"/>
              <a:t>( 1 ) </a:t>
            </a:r>
            <a:r>
              <a:rPr lang="th-TH" baseline="30000" dirty="0"/>
              <a:t>8 </a:t>
            </a:r>
            <a:r>
              <a:rPr lang="th-TH" dirty="0"/>
              <a:t>มีค่าเท่ากับ ( 1 ) </a:t>
            </a:r>
            <a:r>
              <a:rPr lang="th-TH" baseline="30000" dirty="0"/>
              <a:t>10 </a:t>
            </a:r>
            <a:endParaRPr lang="th-TH" dirty="0"/>
          </a:p>
          <a:p>
            <a:r>
              <a:rPr lang="th-TH" dirty="0"/>
              <a:t>( 2 ) </a:t>
            </a:r>
            <a:r>
              <a:rPr lang="th-TH" baseline="30000" dirty="0"/>
              <a:t>8 </a:t>
            </a:r>
            <a:r>
              <a:rPr lang="th-TH" dirty="0"/>
              <a:t>มีค่าเท่ากับ ( 2 ) </a:t>
            </a:r>
            <a:r>
              <a:rPr lang="th-TH" baseline="30000" dirty="0"/>
              <a:t>10 </a:t>
            </a:r>
            <a:endParaRPr lang="th-TH" dirty="0"/>
          </a:p>
          <a:p>
            <a:r>
              <a:rPr lang="th-TH" dirty="0"/>
              <a:t>( 3 ) </a:t>
            </a:r>
            <a:r>
              <a:rPr lang="th-TH" baseline="30000" dirty="0"/>
              <a:t>8 </a:t>
            </a:r>
            <a:r>
              <a:rPr lang="th-TH" dirty="0"/>
              <a:t>มีค่าเท่ากับ ( 3 ) </a:t>
            </a:r>
            <a:r>
              <a:rPr lang="th-TH" baseline="30000" dirty="0"/>
              <a:t>10 </a:t>
            </a:r>
            <a:endParaRPr lang="th-TH" dirty="0"/>
          </a:p>
          <a:p>
            <a:r>
              <a:rPr lang="th-TH" dirty="0"/>
              <a:t>( 4 ) </a:t>
            </a:r>
            <a:r>
              <a:rPr lang="th-TH" baseline="30000" dirty="0"/>
              <a:t>8 </a:t>
            </a:r>
            <a:r>
              <a:rPr lang="th-TH" dirty="0"/>
              <a:t>มีค่าเท่ากับ ( 4 ) </a:t>
            </a:r>
            <a:r>
              <a:rPr lang="th-TH" baseline="30000" dirty="0"/>
              <a:t>10 </a:t>
            </a:r>
            <a:endParaRPr lang="th-TH" dirty="0"/>
          </a:p>
          <a:p>
            <a:r>
              <a:rPr lang="th-TH" dirty="0"/>
              <a:t>( 5 ) </a:t>
            </a:r>
            <a:r>
              <a:rPr lang="th-TH" baseline="30000" dirty="0"/>
              <a:t>8 </a:t>
            </a:r>
            <a:r>
              <a:rPr lang="th-TH" dirty="0"/>
              <a:t>มีค่าเท่ากับ ( 5 ) </a:t>
            </a:r>
            <a:r>
              <a:rPr lang="th-TH" baseline="30000" dirty="0"/>
              <a:t>10 </a:t>
            </a:r>
            <a:endParaRPr lang="th-TH" dirty="0"/>
          </a:p>
          <a:p>
            <a:r>
              <a:rPr lang="th-TH" dirty="0"/>
              <a:t>( 6 ) </a:t>
            </a:r>
            <a:r>
              <a:rPr lang="th-TH" baseline="30000" dirty="0"/>
              <a:t>8 </a:t>
            </a:r>
            <a:r>
              <a:rPr lang="th-TH" dirty="0"/>
              <a:t>มีค่าเท่ากับ ( 6 ) </a:t>
            </a:r>
            <a:r>
              <a:rPr lang="th-TH" baseline="30000" dirty="0"/>
              <a:t>10 </a:t>
            </a:r>
            <a:endParaRPr lang="th-TH" dirty="0"/>
          </a:p>
          <a:p>
            <a:r>
              <a:rPr lang="th-TH" dirty="0"/>
              <a:t>( 7 ) </a:t>
            </a:r>
            <a:r>
              <a:rPr lang="th-TH" baseline="30000" dirty="0"/>
              <a:t>8 </a:t>
            </a:r>
            <a:r>
              <a:rPr lang="th-TH" dirty="0"/>
              <a:t>มีค่าเท่ากับ ( 7 ) </a:t>
            </a:r>
            <a:r>
              <a:rPr lang="th-TH" baseline="30000" dirty="0"/>
              <a:t>10 </a:t>
            </a:r>
            <a:endParaRPr lang="th-TH" dirty="0"/>
          </a:p>
          <a:p>
            <a:r>
              <a:rPr lang="th-TH" dirty="0"/>
              <a:t>( 10 ) </a:t>
            </a:r>
            <a:r>
              <a:rPr lang="th-TH" baseline="30000" dirty="0"/>
              <a:t>8 </a:t>
            </a:r>
            <a:r>
              <a:rPr lang="th-TH" dirty="0"/>
              <a:t>มีค่าเท่ากับ ( 8 ) </a:t>
            </a:r>
            <a:r>
              <a:rPr lang="th-TH" baseline="30000" dirty="0"/>
              <a:t>10 </a:t>
            </a:r>
            <a:endParaRPr lang="th-TH" dirty="0"/>
          </a:p>
          <a:p>
            <a:r>
              <a:rPr lang="th-TH" dirty="0"/>
              <a:t>( 11 ) </a:t>
            </a:r>
            <a:r>
              <a:rPr lang="th-TH" baseline="30000" dirty="0"/>
              <a:t>8 </a:t>
            </a:r>
            <a:r>
              <a:rPr lang="th-TH" dirty="0"/>
              <a:t>มีค่าเท่ากับ ( 9 ) </a:t>
            </a:r>
            <a:r>
              <a:rPr lang="th-TH" baseline="30000" dirty="0"/>
              <a:t>10 </a:t>
            </a:r>
            <a:endParaRPr lang="th-TH" dirty="0"/>
          </a:p>
        </p:txBody>
      </p:sp>
      <p:sp>
        <p:nvSpPr>
          <p:cNvPr id="10" name="Right Arrow 9"/>
          <p:cNvSpPr/>
          <p:nvPr/>
        </p:nvSpPr>
        <p:spPr>
          <a:xfrm>
            <a:off x="3923928" y="3789040"/>
            <a:ext cx="39604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6146" name="Picture 2" descr="https://tse3.mm.bing.net/th?id=OIP.qV0aswH_wp9nIi4BSGmICgHaEK&amp;pid=Api&amp;P=0&amp;w=312&amp;h=1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46" y="5949280"/>
            <a:ext cx="8668394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697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207" y="1628800"/>
            <a:ext cx="8650436" cy="3970318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1.</a:t>
            </a:r>
            <a:r>
              <a:rPr lang="th-TH" sz="3600" b="1" dirty="0">
                <a:solidFill>
                  <a:srgbClr val="0070C0"/>
                </a:solidFill>
              </a:rPr>
              <a:t>เวลาเรียนการเข้า </a:t>
            </a:r>
            <a:r>
              <a:rPr lang="en-US" sz="3600" b="1" dirty="0">
                <a:solidFill>
                  <a:srgbClr val="0070C0"/>
                </a:solidFill>
              </a:rPr>
              <a:t>class room                        10 % )</a:t>
            </a:r>
          </a:p>
          <a:p>
            <a:r>
              <a:rPr lang="en-US" sz="3200" b="1" dirty="0">
                <a:solidFill>
                  <a:srgbClr val="0070C0"/>
                </a:solidFill>
              </a:rPr>
              <a:t>(</a:t>
            </a:r>
            <a:r>
              <a:rPr lang="th-TH" sz="3200" b="1" dirty="0">
                <a:solidFill>
                  <a:srgbClr val="0070C0"/>
                </a:solidFill>
              </a:rPr>
              <a:t>เข้าเรียนทุกครั้ง </a:t>
            </a:r>
            <a:r>
              <a:rPr lang="en-US" sz="3200" b="1" dirty="0">
                <a:solidFill>
                  <a:srgbClr val="0070C0"/>
                </a:solidFill>
              </a:rPr>
              <a:t>10 </a:t>
            </a:r>
            <a:r>
              <a:rPr lang="th-TH" sz="3200" b="1" dirty="0">
                <a:solidFill>
                  <a:srgbClr val="0070C0"/>
                </a:solidFill>
              </a:rPr>
              <a:t>คะแนน ขาดหักครั้งละ </a:t>
            </a:r>
            <a:r>
              <a:rPr lang="en-US" sz="3200" b="1" dirty="0">
                <a:solidFill>
                  <a:srgbClr val="0070C0"/>
                </a:solidFill>
              </a:rPr>
              <a:t>2 </a:t>
            </a:r>
            <a:r>
              <a:rPr lang="th-TH" sz="3200" b="1" dirty="0">
                <a:solidFill>
                  <a:srgbClr val="0070C0"/>
                </a:solidFill>
              </a:rPr>
              <a:t>คะแนนไม่เกิน</a:t>
            </a:r>
            <a:r>
              <a:rPr lang="en-US" sz="3200" b="1" dirty="0">
                <a:solidFill>
                  <a:srgbClr val="0070C0"/>
                </a:solidFill>
              </a:rPr>
              <a:t>10      )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2.</a:t>
            </a:r>
            <a:r>
              <a:rPr lang="th-TH" sz="3600" b="1" dirty="0">
                <a:solidFill>
                  <a:srgbClr val="0070C0"/>
                </a:solidFill>
              </a:rPr>
              <a:t>รายงานนำเสนองาน</a:t>
            </a:r>
            <a:r>
              <a:rPr lang="en-US" sz="3600" b="1" dirty="0">
                <a:solidFill>
                  <a:srgbClr val="0070C0"/>
                </a:solidFill>
              </a:rPr>
              <a:t>(present)</a:t>
            </a:r>
            <a:r>
              <a:rPr lang="th-TH" sz="3600" b="1" dirty="0">
                <a:solidFill>
                  <a:srgbClr val="0070C0"/>
                </a:solidFill>
              </a:rPr>
              <a:t>                   </a:t>
            </a:r>
            <a:r>
              <a:rPr lang="en-US" sz="3600" b="1" dirty="0">
                <a:solidFill>
                  <a:srgbClr val="0070C0"/>
                </a:solidFill>
              </a:rPr>
              <a:t>      50 %)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(</a:t>
            </a:r>
            <a:r>
              <a:rPr lang="th-TH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>
                <a:solidFill>
                  <a:srgbClr val="0070C0"/>
                </a:solidFill>
              </a:rPr>
              <a:t>present </a:t>
            </a:r>
            <a:r>
              <a:rPr lang="th-TH" sz="3600" b="1" dirty="0">
                <a:solidFill>
                  <a:srgbClr val="0070C0"/>
                </a:solidFill>
              </a:rPr>
              <a:t>ตามหัวข้อที่มอบหมาย </a:t>
            </a:r>
            <a:r>
              <a:rPr lang="en-US" sz="3600" b="1" dirty="0">
                <a:solidFill>
                  <a:srgbClr val="0070C0"/>
                </a:solidFill>
              </a:rPr>
              <a:t>)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3.</a:t>
            </a:r>
            <a:r>
              <a:rPr lang="th-TH" sz="3600" b="1" dirty="0">
                <a:solidFill>
                  <a:srgbClr val="0070C0"/>
                </a:solidFill>
              </a:rPr>
              <a:t>การสอบกลางภาค                     </a:t>
            </a:r>
            <a:r>
              <a:rPr lang="en-US" sz="3600" b="1" dirty="0">
                <a:solidFill>
                  <a:srgbClr val="0070C0"/>
                </a:solidFill>
              </a:rPr>
              <a:t>                        -  %</a:t>
            </a:r>
            <a:endParaRPr lang="th-TH" sz="3600" b="1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4.</a:t>
            </a:r>
            <a:r>
              <a:rPr lang="th-TH" sz="3600" b="1" dirty="0">
                <a:solidFill>
                  <a:srgbClr val="0070C0"/>
                </a:solidFill>
              </a:rPr>
              <a:t>การสอบปลายภาค                     </a:t>
            </a:r>
            <a:r>
              <a:rPr lang="en-US" sz="3600" b="1" dirty="0">
                <a:solidFill>
                  <a:srgbClr val="0070C0"/>
                </a:solidFill>
              </a:rPr>
              <a:t>                        40 %</a:t>
            </a:r>
          </a:p>
          <a:p>
            <a:r>
              <a:rPr lang="th-TH" sz="3600" b="1" dirty="0">
                <a:solidFill>
                  <a:srgbClr val="0070C0"/>
                </a:solidFill>
              </a:rPr>
              <a:t>       รวม                                   </a:t>
            </a:r>
            <a:r>
              <a:rPr lang="en-US" sz="3600" b="1" dirty="0">
                <a:solidFill>
                  <a:srgbClr val="0070C0"/>
                </a:solidFill>
              </a:rPr>
              <a:t>                       100 %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67744" y="692696"/>
            <a:ext cx="4273927" cy="707886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th-TH" sz="4000" b="1" dirty="0"/>
              <a:t>การวัดประเมินผลการเรียน</a:t>
            </a:r>
          </a:p>
        </p:txBody>
      </p:sp>
    </p:spTree>
    <p:extLst>
      <p:ext uri="{BB962C8B-B14F-4D97-AF65-F5344CB8AC3E}">
        <p14:creationId xmlns:p14="http://schemas.microsoft.com/office/powerpoint/2010/main" val="14516149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3030" y="1347282"/>
            <a:ext cx="274466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/>
              <a:t>1.1.3 ระบบเลขฐานแปด</a:t>
            </a:r>
            <a:endParaRPr lang="th-TH" dirty="0"/>
          </a:p>
        </p:txBody>
      </p:sp>
      <p:sp>
        <p:nvSpPr>
          <p:cNvPr id="3" name="Rectangle 2"/>
          <p:cNvSpPr/>
          <p:nvPr/>
        </p:nvSpPr>
        <p:spPr>
          <a:xfrm>
            <a:off x="359532" y="817548"/>
            <a:ext cx="6516724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1.1 ระบบเลขฐานสิบ ฐานสอง ฐานแปด และฐานสิบหก(ต่อ)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7704" y="116632"/>
            <a:ext cx="482453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7" name="Rectangle 6"/>
          <p:cNvSpPr/>
          <p:nvPr/>
        </p:nvSpPr>
        <p:spPr>
          <a:xfrm>
            <a:off x="179512" y="1973158"/>
            <a:ext cx="8640960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b="1" dirty="0"/>
              <a:t>ระบบเลขฐานสอง</a:t>
            </a:r>
            <a:r>
              <a:rPr lang="th-TH" dirty="0"/>
              <a:t>   แสดงถึงการทำงานของระบบดิจิตอลในจุดเล็กๆแต่เมื่อมีการ</a:t>
            </a:r>
          </a:p>
          <a:p>
            <a:r>
              <a:rPr lang="th-TH" dirty="0"/>
              <a:t>พัฒนาระบบดิจิตอลมีการทำงานที่ซับซ้อนและยุ่งยากมากขึ้นข้อมูลก็มีมากขึ้นตาม </a:t>
            </a:r>
          </a:p>
          <a:p>
            <a:r>
              <a:rPr lang="th-TH" dirty="0"/>
              <a:t>จึงใช้เลขฐานที่สูงขึ้นในที่นี้จะกล่าวถึงเลขฐานแปด ซึ่งมีสัญลักษณ์ที่ใช้คือเลข 0,1,2,3,4,5,6 และ7 โดยมีค่าประจำหลักดังนี้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352" y="3861048"/>
            <a:ext cx="632460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55776" y="5956548"/>
            <a:ext cx="3163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/>
              <a:t>ค่าประจำหลักของเลขฐานแปด</a:t>
            </a:r>
          </a:p>
        </p:txBody>
      </p:sp>
    </p:spTree>
    <p:extLst>
      <p:ext uri="{BB962C8B-B14F-4D97-AF65-F5344CB8AC3E}">
        <p14:creationId xmlns:p14="http://schemas.microsoft.com/office/powerpoint/2010/main" val="15374667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3030" y="1347282"/>
            <a:ext cx="291297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/>
              <a:t>1.1.4 ระบบเลขฐานสิบหก</a:t>
            </a:r>
            <a:endParaRPr lang="th-TH" dirty="0"/>
          </a:p>
        </p:txBody>
      </p:sp>
      <p:sp>
        <p:nvSpPr>
          <p:cNvPr id="3" name="Rectangle 2"/>
          <p:cNvSpPr/>
          <p:nvPr/>
        </p:nvSpPr>
        <p:spPr>
          <a:xfrm>
            <a:off x="359532" y="817548"/>
            <a:ext cx="6516724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1.1 ระบบเลขฐานสิบ ฐานสอง ฐานแปด และฐานสิบหก(ต่อ)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7704" y="116632"/>
            <a:ext cx="482453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7" name="Rectangle 6"/>
          <p:cNvSpPr/>
          <p:nvPr/>
        </p:nvSpPr>
        <p:spPr>
          <a:xfrm>
            <a:off x="315606" y="1870502"/>
            <a:ext cx="85329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rgbClr val="7030A0"/>
                </a:solidFill>
              </a:rPr>
              <a:t>เลขฐานสิบหก </a:t>
            </a:r>
            <a:r>
              <a:rPr lang="th-TH" dirty="0"/>
              <a:t>ประกอบด้วยเลข 16 ตัวคือ 0 , 1 , 2 , 3 , 4 , 5 , 6 , 7 , 8 , 9 , </a:t>
            </a:r>
            <a:r>
              <a:rPr lang="en-US" dirty="0"/>
              <a:t>A , B , C , D , E </a:t>
            </a:r>
            <a:r>
              <a:rPr lang="th-TH" dirty="0"/>
              <a:t>และ </a:t>
            </a:r>
            <a:r>
              <a:rPr lang="en-US" dirty="0"/>
              <a:t>F </a:t>
            </a:r>
            <a:r>
              <a:rPr lang="th-TH" dirty="0"/>
              <a:t>เท่านั้น จะมีค่าไม่เกิน </a:t>
            </a:r>
            <a:r>
              <a:rPr lang="en-US" dirty="0"/>
              <a:t>F </a:t>
            </a:r>
            <a:r>
              <a:rPr lang="th-TH" dirty="0"/>
              <a:t>อาจมีคำถามว่าทำไมเลขที่มากกว่า 9 จึงเป็นตัวอักษร </a:t>
            </a:r>
            <a:r>
              <a:rPr lang="en-US" dirty="0"/>
              <a:t>A – F </a:t>
            </a:r>
            <a:r>
              <a:rPr lang="th-TH" dirty="0"/>
              <a:t>ทั้งนี้ก็เพราะว่าถ้าใช้เป็นเลขที่มากกว่า 9 ไปเป็น 10 แล้วจะทำให้ตัวเลขไปซ้ำกันอีก </a:t>
            </a:r>
          </a:p>
          <a:p>
            <a:r>
              <a:rPr lang="th-TH" dirty="0"/>
              <a:t>           ดังนั้นเพื่อความเข้าใจ </a:t>
            </a:r>
            <a:r>
              <a:rPr lang="en-US" dirty="0"/>
              <a:t>A </a:t>
            </a:r>
            <a:r>
              <a:rPr lang="th-TH" dirty="0"/>
              <a:t>ในที่นี้ก็คือ 10 ตัว </a:t>
            </a:r>
            <a:r>
              <a:rPr lang="en-US" dirty="0"/>
              <a:t>B </a:t>
            </a:r>
            <a:r>
              <a:rPr lang="th-TH" dirty="0"/>
              <a:t>มีค่าเท่ากับ 11 ตัว </a:t>
            </a:r>
            <a:r>
              <a:rPr lang="en-US" dirty="0"/>
              <a:t>C </a:t>
            </a:r>
            <a:r>
              <a:rPr lang="th-TH" dirty="0"/>
              <a:t>มีค่าเท่ากับ 12 ตัว </a:t>
            </a:r>
            <a:r>
              <a:rPr lang="en-US" dirty="0"/>
              <a:t>D </a:t>
            </a:r>
            <a:r>
              <a:rPr lang="th-TH" dirty="0"/>
              <a:t>มีค่าเท่ากับ 13 ตัว </a:t>
            </a:r>
            <a:r>
              <a:rPr lang="en-US" dirty="0"/>
              <a:t>E </a:t>
            </a:r>
            <a:r>
              <a:rPr lang="th-TH" dirty="0"/>
              <a:t>มีค่าเท่ากับ 14 และตัว </a:t>
            </a:r>
            <a:r>
              <a:rPr lang="en-US" dirty="0"/>
              <a:t>F </a:t>
            </a:r>
            <a:r>
              <a:rPr lang="th-TH" dirty="0"/>
              <a:t>มีค่าเท่ากับ 15 </a:t>
            </a:r>
          </a:p>
          <a:p>
            <a:endParaRPr lang="th-TH" dirty="0"/>
          </a:p>
          <a:p>
            <a:endParaRPr lang="en-US" dirty="0"/>
          </a:p>
          <a:p>
            <a:endParaRPr lang="th-TH" dirty="0"/>
          </a:p>
        </p:txBody>
      </p:sp>
      <p:pic>
        <p:nvPicPr>
          <p:cNvPr id="7170" name="Picture 2" descr="https://www.wikihow.com/images/thumb/f/fa/1797961-1-1.jpg/v4-728px-1797961-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10" y="4653136"/>
            <a:ext cx="7999522" cy="1822474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4441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3030" y="1347282"/>
            <a:ext cx="291297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b="1" dirty="0"/>
              <a:t>1.1.4 ระบบเลขฐานสิบหก</a:t>
            </a:r>
            <a:endParaRPr lang="th-TH" dirty="0"/>
          </a:p>
        </p:txBody>
      </p:sp>
      <p:sp>
        <p:nvSpPr>
          <p:cNvPr id="3" name="Rectangle 2"/>
          <p:cNvSpPr/>
          <p:nvPr/>
        </p:nvSpPr>
        <p:spPr>
          <a:xfrm>
            <a:off x="359532" y="817548"/>
            <a:ext cx="6516724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1.1 ระบบเลขฐานสิบ ฐานสอง ฐานแปด และฐานสิบหก(ต่อ)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7704" y="116632"/>
            <a:ext cx="482453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>
                <a:solidFill>
                  <a:srgbClr val="0070C0"/>
                </a:solidFill>
              </a:rPr>
              <a:t>ระบบตัวเลข </a:t>
            </a:r>
            <a:endParaRPr lang="th-TH" sz="3600" dirty="0"/>
          </a:p>
        </p:txBody>
      </p:sp>
      <p:sp>
        <p:nvSpPr>
          <p:cNvPr id="5" name="Rectangle 4"/>
          <p:cNvSpPr/>
          <p:nvPr/>
        </p:nvSpPr>
        <p:spPr>
          <a:xfrm>
            <a:off x="179512" y="2132856"/>
            <a:ext cx="87555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ดังที่กล่าวแล้วข้างต้นระบบดิจิตอลเมื่อมีการทำงานที่ซับซ้อนข้อมูลย่อมมากขึ้น</a:t>
            </a:r>
          </a:p>
          <a:p>
            <a:r>
              <a:rPr lang="th-TH" dirty="0"/>
              <a:t>เลขฐานสิบหกจึงนิยมนำมาใช้ในการป้อนคำสั่งโปรแกรม ซึ่งเลขฐานสิบหกนี้มีสัญลักษณ์</a:t>
            </a:r>
          </a:p>
          <a:p>
            <a:r>
              <a:rPr lang="th-TH" dirty="0"/>
              <a:t>ในการใช้งานสิบหกตัว คือ ใช้ตัวเลขสิบตัวคือ 0, 1, 2, 3, 4, 5, 6, 7, 8, 9 และตัวอักษรอีกหกตัวคือ</a:t>
            </a:r>
            <a:r>
              <a:rPr lang="en-US" dirty="0"/>
              <a:t> A, B, C, D, E, F </a:t>
            </a:r>
            <a:r>
              <a:rPr lang="th-TH" dirty="0"/>
              <a:t>โดยแทน </a:t>
            </a:r>
            <a:endParaRPr lang="en-US" dirty="0"/>
          </a:p>
          <a:p>
            <a:r>
              <a:rPr lang="th-TH" dirty="0"/>
              <a:t>มีค่าประจำหลักดังนี้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418" y="4360545"/>
            <a:ext cx="636270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80983" y="6379845"/>
            <a:ext cx="33233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/>
              <a:t>ค่าประจำหลักของเลขฐานสิบหก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18148"/>
            <a:ext cx="4419600" cy="34290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28237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899480" cy="6039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580112" y="2204864"/>
            <a:ext cx="2736304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sz="3600" b="1" i="1" dirty="0"/>
              <a:t>การเปรียบเทียบเลขฐานต่าง ๆ</a:t>
            </a:r>
          </a:p>
          <a:p>
            <a:r>
              <a:rPr lang="th-TH" sz="3600" b="1" i="1" dirty="0"/>
              <a:t> กับเลขฐานสิบ </a:t>
            </a:r>
            <a:endParaRPr lang="th-TH" sz="3600" dirty="0"/>
          </a:p>
        </p:txBody>
      </p:sp>
      <p:sp>
        <p:nvSpPr>
          <p:cNvPr id="3" name="Right Brace 2"/>
          <p:cNvSpPr/>
          <p:nvPr/>
        </p:nvSpPr>
        <p:spPr>
          <a:xfrm>
            <a:off x="4499992" y="836712"/>
            <a:ext cx="792088" cy="51845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094441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3" name="Rectangle 2"/>
          <p:cNvSpPr/>
          <p:nvPr/>
        </p:nvSpPr>
        <p:spPr>
          <a:xfrm>
            <a:off x="171128" y="764704"/>
            <a:ext cx="4421403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200" b="1" dirty="0"/>
              <a:t>การแปลงเลขฐานของระบบตัวเลข </a:t>
            </a:r>
            <a:endParaRPr lang="th-TH" sz="3200" dirty="0"/>
          </a:p>
        </p:txBody>
      </p:sp>
      <p:sp>
        <p:nvSpPr>
          <p:cNvPr id="6" name="Rectangle 5"/>
          <p:cNvSpPr/>
          <p:nvPr/>
        </p:nvSpPr>
        <p:spPr>
          <a:xfrm>
            <a:off x="465624" y="1556792"/>
            <a:ext cx="83548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rgbClr val="7030A0"/>
                </a:solidFill>
              </a:rPr>
              <a:t>การทำงานของระบบคอมพิวเตอร์ ไม่ว่าจะเป็นการรับข้อมูล ประมวลผลข้อมูล หรือการแสดงข้อมูล จะมีระบบเลขฐานสอง ระบบเลขฐานแปด ระบบเลขฐานสิบ และระบบเลขฐานสิบหกเข้ามาเกี่ยวข้องเสมอ </a:t>
            </a:r>
          </a:p>
          <a:p>
            <a:endParaRPr lang="th-TH" dirty="0"/>
          </a:p>
        </p:txBody>
      </p:sp>
      <p:sp>
        <p:nvSpPr>
          <p:cNvPr id="7" name="Rectangle 6"/>
          <p:cNvSpPr/>
          <p:nvPr/>
        </p:nvSpPr>
        <p:spPr>
          <a:xfrm>
            <a:off x="555888" y="4653136"/>
            <a:ext cx="8408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dirty="0"/>
          </a:p>
          <a:p>
            <a:r>
              <a:rPr lang="th-TH" b="1" dirty="0"/>
              <a:t>เลขฐานทุกฐาน</a:t>
            </a:r>
            <a:r>
              <a:rPr lang="th-TH" dirty="0"/>
              <a:t>สามารถเปลี่ยนและเชื่อมโยงเข้าหากันได้ มนุษย์ใช้ระบบเลขฐานสิบสื่อสารซึ่งกันและกันซึ่งเราคุ้นเคยกันดี แต่ในระบบดิจิตอลใช้ระบบเลขฐานสองเป็นพื้นฐาน แต่ถ้าจะให้เกิดความสะดวกในการศึกษาและพัฒนาระบบดิจิตอล </a:t>
            </a:r>
          </a:p>
          <a:p>
            <a:r>
              <a:rPr lang="th-TH" dirty="0"/>
              <a:t>เราจึงนำเลขฐานต่างๆเข้ามาใช้และเชื่อมโยงกันนั่นเอง</a:t>
            </a:r>
          </a:p>
        </p:txBody>
      </p:sp>
      <p:pic>
        <p:nvPicPr>
          <p:cNvPr id="10242" name="Picture 2" descr="https://dma-service.com/wp-content/uploads/2020/11/picture-parabolic-satellite-dish-space-technology-receivers-scal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007643"/>
            <a:ext cx="2953288" cy="196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1.bp.blogspot.com/-M3hHwYCYGt8/WBmgGra63EI/AAAAAAAAACg/Ymw60ralub8cLbSobth83Yeuyo4tu7a3QCLcB/s1600/computer_syste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69" y="2989739"/>
            <a:ext cx="3522319" cy="191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4441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0235" y="2492896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/>
              <a:t>ในการทำงานแต่ละขั้นตอนหากใช้เลขฐานต่าง ๆ ร่วมกันย่อมมีความสับสนเกิดขึ้น ดังนั้นจึงจำเป็นต้องแปลงเลขฐานให้เหมือนกันหรือให้อยู่ในฐานเดียวกันเสียก่อน จำเป็นต้องเรียนรู้ในเรื่อง  </a:t>
            </a:r>
          </a:p>
          <a:p>
            <a:endParaRPr lang="th-TH" dirty="0"/>
          </a:p>
          <a:p>
            <a:endParaRPr lang="th-TH" dirty="0"/>
          </a:p>
        </p:txBody>
      </p:sp>
      <p:sp>
        <p:nvSpPr>
          <p:cNvPr id="4" name="Rectangle 3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5" name="Rectangle 4"/>
          <p:cNvSpPr/>
          <p:nvPr/>
        </p:nvSpPr>
        <p:spPr>
          <a:xfrm>
            <a:off x="171128" y="764704"/>
            <a:ext cx="4421403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200" b="1" dirty="0"/>
              <a:t>การแปลงเลขฐานของระบบตัวเลข </a:t>
            </a:r>
            <a:endParaRPr lang="th-TH" sz="3200" dirty="0"/>
          </a:p>
        </p:txBody>
      </p:sp>
      <p:pic>
        <p:nvPicPr>
          <p:cNvPr id="11268" name="Picture 4" descr="https://tse3.mm.bing.net/th?id=OIP.g_bkd98gZH5Hr_xOguaHIQHaBj&amp;pid=Api&amp;P=0&amp;w=595&amp;h=1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96" y="1277888"/>
            <a:ext cx="8496943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39552" y="4077072"/>
            <a:ext cx="6048672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 การแปลงเลขฐานสองเป็นเลขฐานสิบ</a:t>
            </a:r>
            <a:r>
              <a:rPr lang="en-US" b="1" dirty="0"/>
              <a:t>(slide </a:t>
            </a:r>
            <a:r>
              <a:rPr lang="th-TH" b="1" dirty="0"/>
              <a:t>ถัดไป) </a:t>
            </a:r>
            <a:endParaRPr lang="th-TH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085184"/>
            <a:ext cx="6829425" cy="971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94441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944" y="2090316"/>
            <a:ext cx="79204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การแปลงเลขฐานสอง เป็นเลขฐานสิบ มีวิธีการ</a:t>
            </a:r>
          </a:p>
          <a:p>
            <a:r>
              <a:rPr lang="th-TH" dirty="0"/>
              <a:t>คือ ให้เอาเลขแต่ละตำแหน่งของฐานนั้นคูณด้วยค่าประจำหลักของเลขฐานนั้น แล้วนำค่าที่ได้ทั้งหมดมาบวกรวมกัน นั่นคือ ค่าเลขฐานสิบที่แปลงได้ ดังตัวอย่าง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944" y="1484784"/>
            <a:ext cx="4467890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4" name="Rectangle 3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5" name="Rectangle 4"/>
          <p:cNvSpPr/>
          <p:nvPr/>
        </p:nvSpPr>
        <p:spPr>
          <a:xfrm>
            <a:off x="171128" y="764704"/>
            <a:ext cx="4421403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200" b="1" dirty="0"/>
              <a:t>การแปลงเลขฐานของระบบตัวเลข </a:t>
            </a:r>
            <a:endParaRPr lang="th-TH" sz="32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84" y="3470727"/>
            <a:ext cx="6829425" cy="971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528" y="4714875"/>
            <a:ext cx="2876212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dirty="0"/>
              <a:t>จงแปลงเลขฐานสองค่า</a:t>
            </a:r>
          </a:p>
          <a:p>
            <a:r>
              <a:rPr lang="th-TH" dirty="0"/>
              <a:t> 101.112 เป็นเลขฐานสิบ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714875"/>
            <a:ext cx="561975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ght Brace 6"/>
          <p:cNvSpPr/>
          <p:nvPr/>
        </p:nvSpPr>
        <p:spPr>
          <a:xfrm>
            <a:off x="3419872" y="4714875"/>
            <a:ext cx="216024" cy="107156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094441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16008" y="2329716"/>
            <a:ext cx="3714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/>
              <a:t>จงแปลง (1011)2 ให้เป็นเลขฐานสิบ 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944" y="1484784"/>
            <a:ext cx="4467890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6" name="Rectangle 5"/>
          <p:cNvSpPr/>
          <p:nvPr/>
        </p:nvSpPr>
        <p:spPr>
          <a:xfrm>
            <a:off x="171128" y="764704"/>
            <a:ext cx="4421403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200" b="1" dirty="0"/>
              <a:t>การแปลงเลขฐานของระบบตัวเลข </a:t>
            </a:r>
            <a:endParaRPr lang="th-TH" sz="32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08" y="3140967"/>
            <a:ext cx="6888786" cy="247647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094441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944" y="1484784"/>
            <a:ext cx="4467890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6" name="Rectangle 5"/>
          <p:cNvSpPr/>
          <p:nvPr/>
        </p:nvSpPr>
        <p:spPr>
          <a:xfrm>
            <a:off x="171128" y="764704"/>
            <a:ext cx="4421403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200" b="1" dirty="0"/>
              <a:t>การแปลงเลขฐานของระบบตัวเลข </a:t>
            </a:r>
            <a:endParaRPr lang="th-TH" sz="32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04864"/>
            <a:ext cx="6449967" cy="249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41168"/>
            <a:ext cx="7435245" cy="108012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353301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944" y="1484784"/>
            <a:ext cx="4467890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6" name="Rectangle 5"/>
          <p:cNvSpPr/>
          <p:nvPr/>
        </p:nvSpPr>
        <p:spPr>
          <a:xfrm>
            <a:off x="171128" y="764704"/>
            <a:ext cx="4421403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200" b="1" dirty="0"/>
              <a:t>การแปลงเลขฐานของระบบตัวเลข </a:t>
            </a:r>
            <a:endParaRPr lang="th-TH" sz="3200" dirty="0"/>
          </a:p>
        </p:txBody>
      </p:sp>
      <p:sp>
        <p:nvSpPr>
          <p:cNvPr id="2" name="Rectangle 1"/>
          <p:cNvSpPr/>
          <p:nvPr/>
        </p:nvSpPr>
        <p:spPr>
          <a:xfrm>
            <a:off x="553656" y="2204864"/>
            <a:ext cx="75851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การเปลี่ยนเลขฐานสองเป็นเลขฐานสิบที่กล่าวมาแล้ว เป็นวิธีการที่ทำตามลำดับขั้นหากต้องการทาด้วยวิธีลัด สามารถทาได้ดังนี้ </a:t>
            </a:r>
          </a:p>
          <a:p>
            <a:r>
              <a:rPr lang="th-TH" dirty="0"/>
              <a:t>1. เขียนเลขฐานสองเรียงจากซ้ายไปขวา </a:t>
            </a:r>
          </a:p>
          <a:p>
            <a:r>
              <a:rPr lang="th-TH" dirty="0"/>
              <a:t>2. เขียนค่าประจำหลักของเลขฐานสองเรียงจากขวาไปซ้าย จากค่าน้อยไปหาค่ามากเฉพาะค่าที่เป็น 1 </a:t>
            </a:r>
          </a:p>
          <a:p>
            <a:r>
              <a:rPr lang="th-TH" dirty="0"/>
              <a:t>3. รวมค่าประจำหลักทั้งหมดเข้าด้วยกัน </a:t>
            </a:r>
          </a:p>
        </p:txBody>
      </p:sp>
      <p:sp>
        <p:nvSpPr>
          <p:cNvPr id="3" name="Rectangle 2"/>
          <p:cNvSpPr/>
          <p:nvPr/>
        </p:nvSpPr>
        <p:spPr>
          <a:xfrm>
            <a:off x="5012996" y="1440919"/>
            <a:ext cx="1003638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sz="3200" dirty="0"/>
              <a:t>วิธีลัด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45224"/>
            <a:ext cx="6819897" cy="11778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7" name="Rectangle 6"/>
          <p:cNvSpPr/>
          <p:nvPr/>
        </p:nvSpPr>
        <p:spPr>
          <a:xfrm>
            <a:off x="1012001" y="4882520"/>
            <a:ext cx="4285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/>
              <a:t>จงแปลง (110011</a:t>
            </a:r>
            <a:r>
              <a:rPr lang="th-TH" b="1" i="1" dirty="0"/>
              <a:t>)</a:t>
            </a:r>
            <a:r>
              <a:rPr lang="th-TH" b="1" dirty="0"/>
              <a:t>2 ให้เป็นเลขฐานสิบ </a:t>
            </a:r>
          </a:p>
        </p:txBody>
      </p:sp>
    </p:spTree>
    <p:extLst>
      <p:ext uri="{BB962C8B-B14F-4D97-AF65-F5344CB8AC3E}">
        <p14:creationId xmlns:p14="http://schemas.microsoft.com/office/powerpoint/2010/main" val="3133679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/>
              <a:t>แผนการเรียน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110722"/>
              </p:ext>
            </p:extLst>
          </p:nvPr>
        </p:nvGraphicFramePr>
        <p:xfrm>
          <a:off x="467544" y="908721"/>
          <a:ext cx="8352928" cy="5791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4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0212">
                <a:tc>
                  <a:txBody>
                    <a:bodyPr/>
                    <a:lstStyle/>
                    <a:p>
                      <a:r>
                        <a:rPr lang="th-TH" sz="2400" dirty="0"/>
                        <a:t>บทที่</a:t>
                      </a:r>
                      <a:r>
                        <a:rPr lang="en-US" sz="2400" dirty="0"/>
                        <a:t>/</a:t>
                      </a:r>
                      <a:r>
                        <a:rPr lang="th-TH" sz="2400" dirty="0"/>
                        <a:t>สัปดาห์ที่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/>
                        <a:t>เนื้อหา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/>
                        <a:t>กิจกรรม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215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1/1</a:t>
                      </a:r>
                      <a:endParaRPr lang="th-TH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002060"/>
                          </a:solidFill>
                        </a:rPr>
                        <a:t>ระบบตัวเลข</a:t>
                      </a:r>
                      <a:r>
                        <a:rPr lang="th-TH" sz="2400" b="1" dirty="0">
                          <a:solidFill>
                            <a:srgbClr val="002060"/>
                          </a:solidFill>
                        </a:rPr>
                        <a:t> (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Number systems)</a:t>
                      </a:r>
                      <a:endParaRPr lang="th-TH" sz="2400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b="1" dirty="0">
                          <a:solidFill>
                            <a:srgbClr val="FF0000"/>
                          </a:solidFill>
                        </a:rPr>
                        <a:t>   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- </a:t>
                      </a:r>
                      <a:r>
                        <a:rPr lang="th-TH" b="1" dirty="0">
                          <a:solidFill>
                            <a:srgbClr val="FF0000"/>
                          </a:solidFill>
                        </a:rPr>
                        <a:t>ระบบตัวเลขที่ใช้ในระบบดิจิตอล</a:t>
                      </a:r>
                      <a:endParaRPr lang="th-TH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>
                          <a:solidFill>
                            <a:srgbClr val="FF0000"/>
                          </a:solidFill>
                        </a:rPr>
                        <a:t>       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</a:rPr>
                        <a:t>ระบบเลข</a:t>
                      </a:r>
                      <a:r>
                        <a:rPr lang="th-TH" sz="2800" b="1" u="none" dirty="0">
                          <a:solidFill>
                            <a:srgbClr val="FF0000"/>
                          </a:solidFill>
                        </a:rPr>
                        <a:t>ฐานและรหัส</a:t>
                      </a:r>
                      <a:endParaRPr lang="th-TH" sz="28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/>
                        <a:t>บรรยาย</a:t>
                      </a:r>
                      <a:r>
                        <a:rPr lang="en-US" dirty="0"/>
                        <a:t>/</a:t>
                      </a:r>
                      <a:r>
                        <a:rPr lang="th-TH" dirty="0"/>
                        <a:t>แบ่งกลุ่มรายงาน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425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70C0"/>
                          </a:solidFill>
                        </a:rPr>
                        <a:t>2/2</a:t>
                      </a:r>
                      <a:endParaRPr lang="th-TH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b="1" dirty="0">
                          <a:solidFill>
                            <a:srgbClr val="0070C0"/>
                          </a:solidFill>
                        </a:rPr>
                        <a:t>ระบบตัวเลข</a:t>
                      </a:r>
                      <a:r>
                        <a:rPr lang="th-TH" sz="2800" b="1" dirty="0">
                          <a:solidFill>
                            <a:srgbClr val="0070C0"/>
                          </a:solidFill>
                        </a:rPr>
                        <a:t> (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</a:rPr>
                        <a:t>Number systems)</a:t>
                      </a:r>
                      <a:endParaRPr lang="th-TH" sz="2800" dirty="0">
                        <a:solidFill>
                          <a:srgbClr val="0070C0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0070C0"/>
                          </a:solidFill>
                        </a:rPr>
                        <a:t>ระบบเลข</a:t>
                      </a:r>
                      <a:r>
                        <a:rPr lang="th-TH" sz="2800" b="1" u="none" dirty="0">
                          <a:solidFill>
                            <a:srgbClr val="0070C0"/>
                          </a:solidFill>
                        </a:rPr>
                        <a:t>ฐาน</a:t>
                      </a:r>
                      <a:r>
                        <a:rPr lang="en-US" sz="2000" b="0" u="none" dirty="0">
                          <a:solidFill>
                            <a:srgbClr val="0070C0"/>
                          </a:solidFill>
                        </a:rPr>
                        <a:t>(</a:t>
                      </a:r>
                      <a:r>
                        <a:rPr lang="en-US" sz="2000" b="0" dirty="0">
                          <a:solidFill>
                            <a:srgbClr val="0070C0"/>
                          </a:solidFill>
                        </a:rPr>
                        <a:t>Logic System</a:t>
                      </a:r>
                      <a:r>
                        <a:rPr lang="th-TH" sz="2800" b="1" dirty="0">
                          <a:solidFill>
                            <a:srgbClr val="0070C0"/>
                          </a:solidFill>
                        </a:rPr>
                        <a:t>)</a:t>
                      </a:r>
                      <a:r>
                        <a:rPr lang="th-TH" sz="2800" b="1" u="none" dirty="0">
                          <a:solidFill>
                            <a:srgbClr val="0070C0"/>
                          </a:solidFill>
                        </a:rPr>
                        <a:t>และรหัส</a:t>
                      </a:r>
                    </a:p>
                    <a:p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- </a:t>
                      </a:r>
                      <a:r>
                        <a:rPr lang="th-TH" dirty="0">
                          <a:solidFill>
                            <a:srgbClr val="7030A0"/>
                          </a:solidFill>
                        </a:rPr>
                        <a:t>เลขฐานสิบ (</a:t>
                      </a:r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Decimal Number) </a:t>
                      </a:r>
                    </a:p>
                    <a:p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- </a:t>
                      </a:r>
                      <a:r>
                        <a:rPr lang="th-TH" dirty="0">
                          <a:solidFill>
                            <a:srgbClr val="7030A0"/>
                          </a:solidFill>
                        </a:rPr>
                        <a:t>เลขฐานสอง (</a:t>
                      </a:r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Binary Number) </a:t>
                      </a:r>
                    </a:p>
                    <a:p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- </a:t>
                      </a:r>
                      <a:r>
                        <a:rPr lang="th-TH" dirty="0">
                          <a:solidFill>
                            <a:srgbClr val="7030A0"/>
                          </a:solidFill>
                        </a:rPr>
                        <a:t>เลขฐานแปด (</a:t>
                      </a:r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Octal Number) </a:t>
                      </a:r>
                    </a:p>
                    <a:p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- </a:t>
                      </a:r>
                      <a:r>
                        <a:rPr lang="th-TH" dirty="0">
                          <a:solidFill>
                            <a:srgbClr val="7030A0"/>
                          </a:solidFill>
                        </a:rPr>
                        <a:t>เลขฐานสิบหก (</a:t>
                      </a:r>
                      <a:r>
                        <a:rPr lang="en-US" dirty="0">
                          <a:solidFill>
                            <a:srgbClr val="7030A0"/>
                          </a:solidFill>
                        </a:rPr>
                        <a:t>Hexadecimal Number) </a:t>
                      </a:r>
                    </a:p>
                    <a:p>
                      <a:r>
                        <a:rPr lang="th-TH" sz="2800" b="0" i="0" u="none" strike="noStrike" kern="1200" baseline="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2800" b="1" i="0" u="none" strike="noStrike" kern="1200" baseline="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การคำนวณเลขฐาน </a:t>
                      </a:r>
                      <a:r>
                        <a:rPr lang="th-TH" sz="2800" b="1" dirty="0">
                          <a:solidFill>
                            <a:srgbClr val="7030A0"/>
                          </a:solidFill>
                        </a:rPr>
                        <a:t>การแปลงเลขฐาน</a:t>
                      </a:r>
                      <a:r>
                        <a:rPr lang="th-TH" sz="2800" b="1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th-TH" sz="2800" b="1" dirty="0">
                          <a:solidFill>
                            <a:srgbClr val="7030A0"/>
                          </a:solidFill>
                        </a:rPr>
                        <a:t>การคำนวณเลขฐานสอง ฯ</a:t>
                      </a:r>
                      <a:endParaRPr lang="th-TH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dirty="0"/>
                        <a:t>บรรยาย</a:t>
                      </a:r>
                      <a:r>
                        <a:rPr lang="en-US" dirty="0"/>
                        <a:t>/</a:t>
                      </a:r>
                      <a:r>
                        <a:rPr lang="th-TH" dirty="0"/>
                        <a:t>ใบงาน</a:t>
                      </a:r>
                      <a:r>
                        <a:rPr lang="th-TH" baseline="0" dirty="0"/>
                        <a:t> 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418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944" y="1484784"/>
            <a:ext cx="4467890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6" name="Rectangle 5"/>
          <p:cNvSpPr/>
          <p:nvPr/>
        </p:nvSpPr>
        <p:spPr>
          <a:xfrm>
            <a:off x="171128" y="764704"/>
            <a:ext cx="4421403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200" b="1" dirty="0"/>
              <a:t>การแปลงเลขฐานของระบบตัวเลข </a:t>
            </a:r>
            <a:endParaRPr lang="th-TH" sz="32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48" y="2204864"/>
            <a:ext cx="5380688" cy="5978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28" y="3542958"/>
            <a:ext cx="8064896" cy="13795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85666"/>
            <a:ext cx="3366918" cy="3143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74553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CB202-6121-48B9-A327-837E362B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เครื่องมือที่ช่วยให้ทำงานไวขึ้นในยุค </a:t>
            </a:r>
            <a:r>
              <a:rPr lang="en-US" dirty="0"/>
              <a:t>Ai</a:t>
            </a:r>
            <a:endParaRPr lang="th-T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72678-5B74-4BF3-990C-AFE1386DF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https://numeral-systems.com/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268318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11960" y="795481"/>
            <a:ext cx="4608512" cy="52322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th-TH" b="1" dirty="0"/>
              <a:t>1. การแปลงเลขฐานสองเป็นเลขฐานสิบ </a:t>
            </a:r>
            <a:endParaRPr lang="th-TH" dirty="0"/>
          </a:p>
        </p:txBody>
      </p:sp>
      <p:sp>
        <p:nvSpPr>
          <p:cNvPr id="5" name="Rectangle 4"/>
          <p:cNvSpPr/>
          <p:nvPr/>
        </p:nvSpPr>
        <p:spPr>
          <a:xfrm>
            <a:off x="2676458" y="24022"/>
            <a:ext cx="286007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sz="3600" b="1" dirty="0"/>
              <a:t>การคำนวณเลขฐาน</a:t>
            </a:r>
            <a:endParaRPr lang="th-TH" sz="3600" dirty="0"/>
          </a:p>
        </p:txBody>
      </p:sp>
      <p:sp>
        <p:nvSpPr>
          <p:cNvPr id="6" name="Rectangle 5"/>
          <p:cNvSpPr/>
          <p:nvPr/>
        </p:nvSpPr>
        <p:spPr>
          <a:xfrm>
            <a:off x="171128" y="764704"/>
            <a:ext cx="388760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th-TH" b="1" dirty="0"/>
              <a:t>การแปลงเลขฐานของระบบตัวเลข </a:t>
            </a:r>
            <a:endParaRPr lang="th-TH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1681644"/>
            <a:ext cx="213231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แบบฝึกหัดใบงาน </a:t>
            </a:r>
            <a:r>
              <a:rPr lang="en-US" dirty="0"/>
              <a:t>1</a:t>
            </a:r>
            <a:endParaRPr lang="th-TH" dirty="0"/>
          </a:p>
        </p:txBody>
      </p:sp>
      <p:sp>
        <p:nvSpPr>
          <p:cNvPr id="3" name="Rectangle 2"/>
          <p:cNvSpPr/>
          <p:nvPr/>
        </p:nvSpPr>
        <p:spPr>
          <a:xfrm>
            <a:off x="419859" y="2471192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1. ระบบตัวเลขที่นิยมใช้งานในวงจรดิจิตอลใช้เลขฐานใดบ้าง และแต่ละเลขฐานมีจำนวนตัวเลขกี่ตัว ประกอบด้วยตัวเลขอะไรบ้าง</a:t>
            </a:r>
          </a:p>
        </p:txBody>
      </p:sp>
      <p:sp>
        <p:nvSpPr>
          <p:cNvPr id="8" name="Rectangle 7"/>
          <p:cNvSpPr/>
          <p:nvPr/>
        </p:nvSpPr>
        <p:spPr>
          <a:xfrm>
            <a:off x="407282" y="3425299"/>
            <a:ext cx="76085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/>
              <a:t>2. จงแปลงเลขฐานสองต่อไปนี้ให้เป็นเลขฐานสิบ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02" y="4005064"/>
            <a:ext cx="7724658" cy="100811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1691680" y="5520382"/>
            <a:ext cx="5600123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dirty="0"/>
              <a:t>ส่งคำตอบไปที่ </a:t>
            </a:r>
            <a:r>
              <a:rPr lang="en-US" dirty="0"/>
              <a:t>watchaihost50@gmail.com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49851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15264" y="980728"/>
            <a:ext cx="5976664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th-TH" sz="3600" b="1" dirty="0"/>
              <a:t>รายงาน </a:t>
            </a:r>
            <a:endParaRPr lang="en-US" sz="3600" b="1" dirty="0"/>
          </a:p>
          <a:p>
            <a:pPr algn="ctr"/>
            <a:r>
              <a:rPr lang="th-TH" sz="3600" dirty="0"/>
              <a:t>กลุ่มละไม่เกิน </a:t>
            </a:r>
            <a:r>
              <a:rPr lang="en-US" sz="3600" dirty="0"/>
              <a:t>3 </a:t>
            </a:r>
            <a:r>
              <a:rPr lang="th-TH" sz="3600" dirty="0"/>
              <a:t>ท่าน</a:t>
            </a:r>
          </a:p>
          <a:p>
            <a:pPr algn="ctr"/>
            <a:r>
              <a:rPr lang="th-TH" sz="3600" dirty="0"/>
              <a:t>ส่งรายชื่อกลุ่มในห้องกลุ่มเรียน</a:t>
            </a:r>
          </a:p>
          <a:p>
            <a:pPr algn="ctr"/>
            <a:r>
              <a:rPr lang="th-TH" sz="3600" dirty="0"/>
              <a:t>เช็คชื่อเข้าชั้นเรียน</a:t>
            </a:r>
          </a:p>
        </p:txBody>
      </p:sp>
      <p:sp>
        <p:nvSpPr>
          <p:cNvPr id="2" name="Rectangle 1"/>
          <p:cNvSpPr/>
          <p:nvPr/>
        </p:nvSpPr>
        <p:spPr>
          <a:xfrm>
            <a:off x="2735325" y="4581128"/>
            <a:ext cx="3536546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th-TH" sz="5400" dirty="0"/>
              <a:t>เช็คชื่อเข้าชั้นเรียน</a:t>
            </a:r>
          </a:p>
        </p:txBody>
      </p:sp>
    </p:spTree>
    <p:extLst>
      <p:ext uri="{BB962C8B-B14F-4D97-AF65-F5344CB8AC3E}">
        <p14:creationId xmlns:p14="http://schemas.microsoft.com/office/powerpoint/2010/main" val="497721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/>
              <a:t>แผนการเรียน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990104"/>
              </p:ext>
            </p:extLst>
          </p:nvPr>
        </p:nvGraphicFramePr>
        <p:xfrm>
          <a:off x="467544" y="908720"/>
          <a:ext cx="8352928" cy="5126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4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5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rgbClr val="C00000"/>
                          </a:solidFill>
                        </a:rPr>
                        <a:t>บทที่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</a:rPr>
                        <a:t>/</a:t>
                      </a:r>
                      <a:r>
                        <a:rPr lang="th-TH" sz="2400" dirty="0">
                          <a:solidFill>
                            <a:srgbClr val="C00000"/>
                          </a:solidFill>
                        </a:rPr>
                        <a:t>สัปดาห์ที่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>
                          <a:solidFill>
                            <a:srgbClr val="C00000"/>
                          </a:solidFill>
                        </a:rPr>
                        <a:t>เนื้อหา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/>
                        <a:t>กิจกรรม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026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C00000"/>
                          </a:solidFill>
                        </a:rPr>
                        <a:t>3/3,4,5</a:t>
                      </a:r>
                      <a:endParaRPr lang="th-TH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</a:rPr>
                        <a:t>การใช้คอมพลี</a:t>
                      </a:r>
                      <a:r>
                        <a:rPr lang="th-TH" sz="2800" b="1" dirty="0" err="1">
                          <a:solidFill>
                            <a:srgbClr val="C00000"/>
                          </a:solidFill>
                        </a:rPr>
                        <a:t>เมนต์</a:t>
                      </a:r>
                      <a:r>
                        <a:rPr lang="th-TH" sz="2800" b="1" dirty="0">
                          <a:solidFill>
                            <a:srgbClr val="C00000"/>
                          </a:solidFill>
                        </a:rPr>
                        <a:t>แทนเลขจำนวนลบของเลขฐานต่าง ๆ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dirty="0">
                          <a:solidFill>
                            <a:srgbClr val="C00000"/>
                          </a:solidFill>
                        </a:rPr>
                        <a:t>การคอมพลี</a:t>
                      </a:r>
                      <a:r>
                        <a:rPr lang="th-TH" sz="2800" b="1" dirty="0" err="1">
                          <a:solidFill>
                            <a:srgbClr val="C00000"/>
                          </a:solidFill>
                        </a:rPr>
                        <a:t>เมนต์</a:t>
                      </a:r>
                      <a:r>
                        <a:rPr lang="th-TH" sz="2800" b="1" dirty="0">
                          <a:solidFill>
                            <a:srgbClr val="C00000"/>
                          </a:solidFill>
                        </a:rPr>
                        <a:t>เลขฐานสอง</a:t>
                      </a:r>
                      <a:r>
                        <a:rPr lang="th-TH" sz="2800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th-TH" sz="2800" b="1" dirty="0">
                          <a:solidFill>
                            <a:srgbClr val="C00000"/>
                          </a:solidFill>
                        </a:rPr>
                        <a:t>รหัสในระบบดิจิตอล</a:t>
                      </a:r>
                      <a:endParaRPr lang="th-TH" dirty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th-TH" sz="2800" b="0" i="0" u="none" strike="noStrike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1’</a:t>
                      </a:r>
                      <a:r>
                        <a:rPr lang="en-US" sz="2800" b="0" i="0" u="none" strike="noStrike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 Complement </a:t>
                      </a:r>
                      <a:r>
                        <a:rPr lang="th-TH" sz="2800" b="0" i="0" u="none" strike="noStrike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2’</a:t>
                      </a:r>
                      <a:r>
                        <a:rPr lang="en-US" sz="2800" b="0" i="0" u="none" strike="noStrike" kern="1200" baseline="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 Complement </a:t>
                      </a:r>
                      <a:endParaRPr lang="th-TH" sz="2800" u="none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/>
                        <a:t>บรรยาย</a:t>
                      </a:r>
                      <a:r>
                        <a:rPr lang="en-US" dirty="0"/>
                        <a:t>/</a:t>
                      </a:r>
                      <a:r>
                        <a:rPr lang="th-TH" dirty="0"/>
                        <a:t>ใบงาน</a:t>
                      </a:r>
                      <a:r>
                        <a:rPr lang="th-TH" baseline="0" dirty="0"/>
                        <a:t> ส่งงาน</a:t>
                      </a:r>
                      <a:endParaRPr lang="th-TH" dirty="0"/>
                    </a:p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794">
                <a:tc>
                  <a:txBody>
                    <a:bodyPr/>
                    <a:lstStyle/>
                    <a:p>
                      <a:r>
                        <a:rPr lang="en-US" dirty="0"/>
                        <a:t>4/6,7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รหัสแทนข้อมูล และการดำเนินการ รหัสแทนข้อมูลในคอมพิวเตอร์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/>
                        <a:t>บรรยาย</a:t>
                      </a:r>
                      <a:r>
                        <a:rPr lang="en-US" dirty="0"/>
                        <a:t>/</a:t>
                      </a:r>
                      <a:r>
                        <a:rPr lang="th-TH" dirty="0"/>
                        <a:t>ใบงาน</a:t>
                      </a:r>
                      <a:r>
                        <a:rPr lang="th-TH" baseline="0" dirty="0"/>
                        <a:t> ส่งงาน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632">
                <a:tc>
                  <a:txBody>
                    <a:bodyPr/>
                    <a:lstStyle/>
                    <a:p>
                      <a:r>
                        <a:rPr lang="en-US" baseline="0" dirty="0"/>
                        <a:t>  </a:t>
                      </a:r>
                      <a:r>
                        <a:rPr lang="en-US" dirty="0"/>
                        <a:t>8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ระบบตัวเลขที่ใช้ในระบบดิจิตอล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794">
                <a:tc>
                  <a:txBody>
                    <a:bodyPr/>
                    <a:lstStyle/>
                    <a:p>
                      <a:r>
                        <a:rPr lang="en-US" dirty="0"/>
                        <a:t>5/9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ระบบตัวเลขที่ใช้ในระบบดิจิตอล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/>
                        <a:t>บรรยาย</a:t>
                      </a:r>
                      <a:r>
                        <a:rPr lang="en-US" dirty="0"/>
                        <a:t>/</a:t>
                      </a:r>
                      <a:r>
                        <a:rPr lang="th-TH" dirty="0"/>
                        <a:t>ใบงาน</a:t>
                      </a:r>
                      <a:r>
                        <a:rPr lang="th-TH" baseline="0" dirty="0"/>
                        <a:t> ส่งงาน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38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dirty="0"/>
              <a:t>แผนการเรียน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155944"/>
              </p:ext>
            </p:extLst>
          </p:nvPr>
        </p:nvGraphicFramePr>
        <p:xfrm>
          <a:off x="467544" y="908720"/>
          <a:ext cx="8352928" cy="5818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4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15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/>
                        <a:t>บทที่</a:t>
                      </a:r>
                      <a:r>
                        <a:rPr lang="en-US" sz="2400" dirty="0"/>
                        <a:t>/</a:t>
                      </a:r>
                      <a:r>
                        <a:rPr lang="th-TH" sz="2400" dirty="0"/>
                        <a:t>สัปดาห์ที่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/>
                        <a:t>เนื้อหา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/>
                        <a:t>กิจกรรม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0267">
                <a:tc>
                  <a:txBody>
                    <a:bodyPr/>
                    <a:lstStyle/>
                    <a:p>
                      <a:r>
                        <a:rPr lang="en-US" dirty="0"/>
                        <a:t>6/10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ลอจิกเกต</a:t>
                      </a:r>
                      <a:r>
                        <a:rPr lang="en-US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เครื่องหมายที่ใช้ในสมการลอจิก ตารางความจริง นอตเกต  </a:t>
                      </a:r>
                      <a:r>
                        <a:rPr lang="th-TH" sz="2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แอนด์</a:t>
                      </a:r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เกต </a:t>
                      </a:r>
                      <a:r>
                        <a:rPr lang="th-TH" sz="2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แนนด์</a:t>
                      </a:r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เกต </a:t>
                      </a:r>
                      <a:r>
                        <a:rPr lang="th-TH" sz="2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ออร์</a:t>
                      </a:r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เกต</a:t>
                      </a:r>
                    </a:p>
                    <a:p>
                      <a:r>
                        <a:rPr lang="th-TH" sz="2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เอ็กซ์คลูซีฟออร์</a:t>
                      </a:r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เกต </a:t>
                      </a:r>
                      <a:r>
                        <a:rPr lang="th-TH" sz="2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เอ็กซ์คลูซีฟนอร์</a:t>
                      </a:r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เกต</a:t>
                      </a:r>
                      <a:endParaRPr lang="th-T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/>
                        <a:t>บรรยาย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1109">
                <a:tc>
                  <a:txBody>
                    <a:bodyPr/>
                    <a:lstStyle/>
                    <a:p>
                      <a:r>
                        <a:rPr lang="en-US" dirty="0"/>
                        <a:t>7/11,12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พีชคณิตบูลีน</a:t>
                      </a:r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และการลดรูป</a:t>
                      </a:r>
                      <a:endParaRPr lang="th-TH" sz="2800" u="non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/>
                        <a:t>บรรยาย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794">
                <a:tc>
                  <a:txBody>
                    <a:bodyPr/>
                    <a:lstStyle/>
                    <a:p>
                      <a:r>
                        <a:rPr lang="en-US" dirty="0"/>
                        <a:t>8/13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วงจรคอม</a:t>
                      </a:r>
                      <a:r>
                        <a:rPr lang="th-TH" sz="2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บิเนชั่น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/>
                        <a:t>บรรยาย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794">
                <a:tc>
                  <a:txBody>
                    <a:bodyPr/>
                    <a:lstStyle/>
                    <a:p>
                      <a:r>
                        <a:rPr lang="en-US" dirty="0"/>
                        <a:t>9/14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วงจรซี</a:t>
                      </a:r>
                      <a:r>
                        <a:rPr lang="th-TH" sz="2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เควนเชียล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/>
                        <a:t>บรรยาย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7794">
                <a:tc>
                  <a:txBody>
                    <a:bodyPr/>
                    <a:lstStyle/>
                    <a:p>
                      <a:r>
                        <a:rPr lang="en-US" dirty="0"/>
                        <a:t>10/15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วงจรพัลส์เบื้องต้น</a:t>
                      </a:r>
                      <a:endParaRPr lang="th-TH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/>
                        <a:t>บรรยาย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7794">
                <a:tc>
                  <a:txBody>
                    <a:bodyPr/>
                    <a:lstStyle/>
                    <a:p>
                      <a:r>
                        <a:rPr lang="en-US" dirty="0"/>
                        <a:t>11/16</a:t>
                      </a:r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/>
                        <a:t>วงจรลอจิก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dirty="0"/>
                        <a:t>บรรยาย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7794"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b="1" dirty="0"/>
                        <a:t>สอบปลายภาค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2245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800BBA1-1EA8-4984-A1D0-EDC52FE8D35C}"/>
              </a:ext>
            </a:extLst>
          </p:cNvPr>
          <p:cNvSpPr/>
          <p:nvPr/>
        </p:nvSpPr>
        <p:spPr>
          <a:xfrm>
            <a:off x="971600" y="2204864"/>
            <a:ext cx="6840760" cy="9921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4098" name="Picture 2" descr="Number Systems in Digital Electronics">
            <a:extLst>
              <a:ext uri="{FF2B5EF4-FFF2-40B4-BE49-F238E27FC236}">
                <a16:creationId xmlns:a16="http://schemas.microsoft.com/office/drawing/2014/main" id="{B51A8273-6746-42A1-9DB1-E762073D7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409" y="4813176"/>
            <a:ext cx="4648199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umber Systems Introduction - Decimal, Binary, Octal &amp; Hexadecimal - YouTube">
            <a:extLst>
              <a:ext uri="{FF2B5EF4-FFF2-40B4-BE49-F238E27FC236}">
                <a16:creationId xmlns:a16="http://schemas.microsoft.com/office/drawing/2014/main" id="{E6336EF7-C576-4272-A467-981072B01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352526"/>
            <a:ext cx="46482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Number System (Definition, Types, Conversion and Benefits)">
            <a:extLst>
              <a:ext uri="{FF2B5EF4-FFF2-40B4-BE49-F238E27FC236}">
                <a16:creationId xmlns:a16="http://schemas.microsoft.com/office/drawing/2014/main" id="{EFA3DEAC-13AF-4D2F-BFFE-E93F7A539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1171"/>
            <a:ext cx="2505075" cy="187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Number System Basics: Mathmatics">
            <a:extLst>
              <a:ext uri="{FF2B5EF4-FFF2-40B4-BE49-F238E27FC236}">
                <a16:creationId xmlns:a16="http://schemas.microsoft.com/office/drawing/2014/main" id="{542CB8D5-FCB6-4F8C-A28C-533DC64FD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21171"/>
            <a:ext cx="2143125" cy="187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2+ Thousand Binary Numeral System Royalty-Free Images, Stock Photos &amp;  Pictures | Shutterstock">
            <a:extLst>
              <a:ext uri="{FF2B5EF4-FFF2-40B4-BE49-F238E27FC236}">
                <a16:creationId xmlns:a16="http://schemas.microsoft.com/office/drawing/2014/main" id="{FF92BEDA-9ED8-4A28-9247-5F53386DC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" y="21170"/>
            <a:ext cx="4564612" cy="198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What Are The Importance Of Number System In Computer Technology">
            <a:extLst>
              <a:ext uri="{FF2B5EF4-FFF2-40B4-BE49-F238E27FC236}">
                <a16:creationId xmlns:a16="http://schemas.microsoft.com/office/drawing/2014/main" id="{499BEE33-9BAD-43FE-965F-89CD90137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3" y="3460440"/>
            <a:ext cx="4578003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Number Systems Introduction - Decimal, Binary, Octal &amp; Hexadecimal - YouTube">
            <a:extLst>
              <a:ext uri="{FF2B5EF4-FFF2-40B4-BE49-F238E27FC236}">
                <a16:creationId xmlns:a16="http://schemas.microsoft.com/office/drawing/2014/main" id="{4DEF0DA9-E443-4E7D-A1E7-4188C16B8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479215"/>
            <a:ext cx="4648200" cy="148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3651796-9EA4-4B6A-941E-2D0B15D8F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027F05A-8E98-42C6-839E-DBCFF81095F6}"/>
              </a:ext>
            </a:extLst>
          </p:cNvPr>
          <p:cNvSpPr txBox="1">
            <a:spLocks/>
          </p:cNvSpPr>
          <p:nvPr/>
        </p:nvSpPr>
        <p:spPr>
          <a:xfrm>
            <a:off x="0" y="1637377"/>
            <a:ext cx="9144000" cy="1879654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4800" b="1" dirty="0">
                <a:solidFill>
                  <a:schemeClr val="bg1"/>
                </a:solidFill>
              </a:rPr>
              <a:t>ระบบตัวเลข</a:t>
            </a:r>
            <a:r>
              <a:rPr lang="th-TH" b="1" dirty="0">
                <a:solidFill>
                  <a:schemeClr val="bg1"/>
                </a:solidFill>
              </a:rPr>
              <a:t> (</a:t>
            </a:r>
            <a:r>
              <a:rPr lang="en-US" b="1" dirty="0">
                <a:solidFill>
                  <a:schemeClr val="bg1"/>
                </a:solidFill>
              </a:rPr>
              <a:t>Number systems)</a:t>
            </a:r>
            <a:endParaRPr lang="th-TH" b="1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AE726C9-C205-41A7-B872-C1DF524FBE28}"/>
              </a:ext>
            </a:extLst>
          </p:cNvPr>
          <p:cNvSpPr/>
          <p:nvPr/>
        </p:nvSpPr>
        <p:spPr>
          <a:xfrm>
            <a:off x="1003412" y="2048982"/>
            <a:ext cx="6984776" cy="1048696"/>
          </a:xfrm>
          <a:prstGeom prst="roundRect">
            <a:avLst/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026" name="Picture 2" descr="What Is the Real Number System? | HowStuffWorks">
            <a:extLst>
              <a:ext uri="{FF2B5EF4-FFF2-40B4-BE49-F238E27FC236}">
                <a16:creationId xmlns:a16="http://schemas.microsoft.com/office/drawing/2014/main" id="{EA56C5EB-57F3-42EF-9AFB-4E23832A7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0" y="3516972"/>
            <a:ext cx="4433188" cy="1752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562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FD81A-D5F4-48B1-91E9-A2761DB4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434" y="274638"/>
            <a:ext cx="8245366" cy="1143000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/>
          <a:lstStyle/>
          <a:p>
            <a:r>
              <a:rPr lang="th-TH" dirty="0"/>
              <a:t>เปรียบเทียบสภาวะ</a:t>
            </a:r>
          </a:p>
        </p:txBody>
      </p:sp>
      <p:pic>
        <p:nvPicPr>
          <p:cNvPr id="6" name="Firefly หลอดไฟสว่าง สลับ กับ หลอดไฟดับ และมีเสียงกดสวิทส์ ในขณะสว่างและดับ 486977">
            <a:hlinkClick r:id="" action="ppaction://media"/>
            <a:extLst>
              <a:ext uri="{FF2B5EF4-FFF2-40B4-BE49-F238E27FC236}">
                <a16:creationId xmlns:a16="http://schemas.microsoft.com/office/drawing/2014/main" id="{20D5E230-85EF-47CA-B4B5-CDCB88D2E0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1421268"/>
            <a:ext cx="8229600" cy="46291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2720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</TotalTime>
  <Words>3299</Words>
  <Application>Microsoft Office PowerPoint</Application>
  <PresentationFormat>On-screen Show (4:3)</PresentationFormat>
  <Paragraphs>342</Paragraphs>
  <Slides>53</Slides>
  <Notes>10</Notes>
  <HiddenSlides>0</HiddenSlides>
  <MMClips>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แผนการเรียน</vt:lpstr>
      <vt:lpstr>แผนการเรียน</vt:lpstr>
      <vt:lpstr>แผนการเรียน</vt:lpstr>
      <vt:lpstr>PowerPoint Presentation</vt:lpstr>
      <vt:lpstr>เปรียบเทียบสภาวะ</vt:lpstr>
      <vt:lpstr>เปรียบเทียบสภาวะ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เครื่องมือที่ช่วยให้ทำงานไวขึ้นในยุค Ai</vt:lpstr>
      <vt:lpstr>PowerPoint Presentation</vt:lpstr>
      <vt:lpstr>PowerPoint Presentation</vt:lpstr>
    </vt:vector>
  </TitlesOfParts>
  <Company>www.easyosteam.com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KKD Windows7 V.11_x64</dc:creator>
  <cp:lastModifiedBy>Computer</cp:lastModifiedBy>
  <cp:revision>205</cp:revision>
  <dcterms:created xsi:type="dcterms:W3CDTF">2021-07-04T04:15:50Z</dcterms:created>
  <dcterms:modified xsi:type="dcterms:W3CDTF">2026-07-10T04:04:33Z</dcterms:modified>
</cp:coreProperties>
</file>